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Lst>
  <p:sldSz cy="5143500" cx="9144000"/>
  <p:notesSz cx="6858000" cy="9144000"/>
  <p:embeddedFontLst>
    <p:embeddedFont>
      <p:font typeface="Montserrat SemiBold"/>
      <p:regular r:id="rId85"/>
      <p:bold r:id="rId86"/>
      <p:italic r:id="rId87"/>
      <p:boldItalic r:id="rId88"/>
    </p:embeddedFont>
    <p:embeddedFont>
      <p:font typeface="Montserrat"/>
      <p:regular r:id="rId89"/>
      <p:bold r:id="rId90"/>
      <p:italic r:id="rId91"/>
      <p:boldItalic r:id="rId92"/>
    </p:embeddedFont>
    <p:embeddedFont>
      <p:font typeface="Lato"/>
      <p:regular r:id="rId93"/>
      <p:bold r:id="rId94"/>
      <p:italic r:id="rId95"/>
      <p:boldItalic r:id="rId96"/>
    </p:embeddedFont>
    <p:embeddedFont>
      <p:font typeface="Source Code Pro"/>
      <p:regular r:id="rId97"/>
      <p:bold r:id="rId98"/>
      <p:italic r:id="rId99"/>
      <p:boldItalic r:id="rId100"/>
    </p:embeddedFont>
    <p:embeddedFont>
      <p:font typeface="Oswald"/>
      <p:regular r:id="rId101"/>
      <p:bold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1ED50F6-A15B-4729-A23E-B99F6BBC3D25}">
  <a:tblStyle styleId="{A1ED50F6-A15B-4729-A23E-B99F6BBC3D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Oswald-bold.fntdata"/><Relationship Id="rId101" Type="http://schemas.openxmlformats.org/officeDocument/2006/relationships/font" Target="fonts/Oswald-regular.fntdata"/><Relationship Id="rId100" Type="http://schemas.openxmlformats.org/officeDocument/2006/relationships/font" Target="fonts/SourceCodePr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SourceCodePro-regular.fntdata"/><Relationship Id="rId96" Type="http://schemas.openxmlformats.org/officeDocument/2006/relationships/font" Target="fonts/Lato-boldItalic.fntdata"/><Relationship Id="rId11" Type="http://schemas.openxmlformats.org/officeDocument/2006/relationships/slide" Target="slides/slide5.xml"/><Relationship Id="rId99" Type="http://schemas.openxmlformats.org/officeDocument/2006/relationships/font" Target="fonts/SourceCodePro-italic.fntdata"/><Relationship Id="rId10" Type="http://schemas.openxmlformats.org/officeDocument/2006/relationships/slide" Target="slides/slide4.xml"/><Relationship Id="rId98" Type="http://schemas.openxmlformats.org/officeDocument/2006/relationships/font" Target="fonts/SourceCodePro-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italic.fntdata"/><Relationship Id="rId90" Type="http://schemas.openxmlformats.org/officeDocument/2006/relationships/font" Target="fonts/Montserrat-bold.fntdata"/><Relationship Id="rId93" Type="http://schemas.openxmlformats.org/officeDocument/2006/relationships/font" Target="fonts/Lato-regular.fntdata"/><Relationship Id="rId92" Type="http://schemas.openxmlformats.org/officeDocument/2006/relationships/font" Target="fonts/Montserra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MontserratSemiBold-bold.fntdata"/><Relationship Id="rId85" Type="http://schemas.openxmlformats.org/officeDocument/2006/relationships/font" Target="fonts/MontserratSemiBold-regular.fntdata"/><Relationship Id="rId88" Type="http://schemas.openxmlformats.org/officeDocument/2006/relationships/font" Target="fonts/MontserratSemiBold-boldItalic.fntdata"/><Relationship Id="rId87" Type="http://schemas.openxmlformats.org/officeDocument/2006/relationships/font" Target="fonts/MontserratSemiBold-italic.fntdata"/><Relationship Id="rId89" Type="http://schemas.openxmlformats.org/officeDocument/2006/relationships/font" Target="fonts/Montserrat-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C3%A9zier_curve#Constructing_B%C3%A9zier_curves" TargetMode="External"/><Relationship Id="rId3" Type="http://schemas.openxmlformats.org/officeDocument/2006/relationships/hyperlink" Target="https://www.joshwcomeau.com/posts/dynamic-bezier-curves/"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a/36755226/2180570"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 (for figures, papers, presentations, posters,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of the contents of the image and some key properties of the image. There are only 4 attributes you will likely ever use in this element: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is a namespace that simply tells the viewing software that the XML document is meant to be parsed as an SVG. It is always required, except in the rare case that you are including an SVG directly (inline) in an HTML document. Some advanced SVG features require you to provide additional namespaces as well.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property.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are also </a:t>
            </a:r>
            <a:r>
              <a:rPr lang="en">
                <a:highlight>
                  <a:srgbClr val="D9D9D9"/>
                </a:highlight>
                <a:latin typeface="Source Code Pro"/>
                <a:ea typeface="Source Code Pro"/>
                <a:cs typeface="Source Code Pro"/>
                <a:sym typeface="Source Code Pro"/>
              </a:rPr>
              <a:t>fill</a:t>
            </a:r>
            <a:r>
              <a:rPr lang="en">
                <a:highlight>
                  <a:srgbClr val="D9D9D9"/>
                </a:highlight>
                <a:latin typeface="Source Code Pro"/>
                <a:ea typeface="Source Code Pro"/>
                <a:cs typeface="Source Code Pro"/>
                <a:sym typeface="Source Code Pro"/>
              </a:rPr>
              <a:t>-opacity</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stroke-opacity</a:t>
            </a:r>
            <a:r>
              <a:rPr lang="en">
                <a:latin typeface="Lato"/>
                <a:ea typeface="Lato"/>
                <a:cs typeface="Lato"/>
                <a:sym typeface="Lato"/>
              </a:rPr>
              <a:t> attributes to set the transparency of the fill and stroke separately, but they are not broadly supported yet. Use with caution.</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3e173c5a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3e173c5a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if a fill is specified for an open shape, it will still be filled and essentially look as if it has been closed, except the last stroke segment will be missing.</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creating the appearance of a square centered on the end point. "Round" is the same as "square", except the the stroke is rounded creating the appearance of a circle centered on the end point.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 sequence is duplicated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toward the end point (negative) or toward the start point (positive).</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43e173c5a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43e173c5a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43e173c5a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43e173c5a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Special note: it is possible to specify an order of fallback fonts, including a generic type (eg serif, sans-serif, monospace). You most likely won't need to use this, but keep it in mind.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a typing cursor; once you move it, the next text that comes in will start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way to auto-wrap text in SVG. You will have to manually break text at the desired places and position lines beneath one another.</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program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(with regard to fill, stroke, opacity, etc).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shape, drawing a line back to the first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of the "move to" command, it is possible to draw multiple filled shapes within the same path element, called "subpaths". The "Z" command closes the current subpath.</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4 possible arcs between them. This unfortunately means that if the start/end angles you want to draw aren't multiples of 90 degrees, you'll have to do some trigonometry to calculate coordinates, and you'll end up with a lot of non-whole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 from the positive x axis.</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(maintaining proportions) until they are.</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programs.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https://en.wikipedia.org/wiki/B%C3%A9zier_curve#Constructing_B%C3%A9zier_curves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https://www.joshwcomeau.com/posts/dynamic-bezier-curves/</a:t>
            </a:r>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draws a curve with one control (handle) point from the current point to the specified point. You can think of it as a simplified </a:t>
            </a:r>
            <a:r>
              <a:rPr lang="en">
                <a:latin typeface="Lato"/>
                <a:ea typeface="Lato"/>
                <a:cs typeface="Lato"/>
                <a:sym typeface="Lato"/>
              </a:rPr>
              <a:t>version of the "C" command, where both control points are the same point.</a:t>
            </a:r>
            <a:endParaRPr>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435693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435693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 that all of the previous commands were shown as capital letters. If you provide a </a:t>
            </a:r>
            <a:r>
              <a:rPr lang="en">
                <a:latin typeface="Lato"/>
                <a:ea typeface="Lato"/>
                <a:cs typeface="Lato"/>
                <a:sym typeface="Lato"/>
              </a:rPr>
              <a:t>lowercase</a:t>
            </a:r>
            <a:r>
              <a:rPr lang="en">
                <a:latin typeface="Lato"/>
                <a:ea typeface="Lato"/>
                <a:cs typeface="Lato"/>
                <a:sym typeface="Lato"/>
              </a:rPr>
              <a:t> command letter, coordinates you give it are assumed to be relative to the previous coordinate, instead of relative to the origin of the image (absolute).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can be very useful when you know the difference between each point better than its absolute position in the overall image. However, if you will want to tweak individual points without affecting all the following points, you should write your coordinates as absolute.</a:t>
            </a:r>
            <a:endParaRPr>
              <a:latin typeface="Lato"/>
              <a:ea typeface="Lato"/>
              <a:cs typeface="Lato"/>
              <a:sym typeface="La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4356938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4356938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provide more inputs than are needed for a command, the extra inputs overflow into a new command of the same type. For example, if you write a "line to" command, and keep providing pairs of coordinates without a new command letter, it will </a:t>
            </a:r>
            <a:r>
              <a:rPr lang="en">
                <a:latin typeface="Lato"/>
                <a:ea typeface="Lato"/>
                <a:cs typeface="Lato"/>
                <a:sym typeface="Lato"/>
              </a:rPr>
              <a:t>simply </a:t>
            </a:r>
            <a:r>
              <a:rPr lang="en">
                <a:latin typeface="Lato"/>
                <a:ea typeface="Lato"/>
                <a:cs typeface="Lato"/>
                <a:sym typeface="Lato"/>
              </a:rPr>
              <a:t>be parsed as multiple consecutive line commands.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are trying to draw a circle in a path, you unfortunately cannot draw it with only one arc command; you must split it up into multiple. It's usually the clearest and simplest to just draw two semi-circles.</a:t>
            </a:r>
            <a:endParaRPr>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43e173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43e173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43e173c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43e173c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43e173c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43e173c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can be grouped together and then treated and operated on as a whole, just like in any software that has grouping. Placing elements inside a </a:t>
            </a:r>
            <a:r>
              <a:rPr lang="en">
                <a:highlight>
                  <a:srgbClr val="D9D9D9"/>
                </a:highlight>
                <a:latin typeface="Source Code Pro"/>
                <a:ea typeface="Source Code Pro"/>
                <a:cs typeface="Source Code Pro"/>
                <a:sym typeface="Source Code Pro"/>
              </a:rPr>
              <a:t>&lt;g&gt;</a:t>
            </a:r>
            <a:r>
              <a:rPr lang="en">
                <a:latin typeface="Lato"/>
                <a:ea typeface="Lato"/>
                <a:cs typeface="Lato"/>
                <a:sym typeface="Lato"/>
              </a:rPr>
              <a:t> element groups them together. </a:t>
            </a:r>
            <a:r>
              <a:rPr lang="en">
                <a:latin typeface="Lato"/>
                <a:ea typeface="Lato"/>
                <a:cs typeface="Lato"/>
                <a:sym typeface="Lato"/>
              </a:rPr>
              <a:t>Groups can be nested within each other, allowing a complex hierarchy of visual components.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Style attributes like fill and stroke can be set once, on the group element, and automatically cascade down to all of the children elements. Transformations can be applied to a group to affect all of the children as if they were a single cohesive element.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editing software usually uses groups as a way to make layers that can be conveniently toggled on/off. Groups may also be used as just a way to divide the document into more readable/manageable sections.</a:t>
            </a:r>
            <a:endParaRPr>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43e173c5a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43e173c5a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When the opacity attribute is applied to a group, all of its children are drawn as normal before the opacity is applied. If you draw several overlapping shapes with solid/opaque fills and put them in a group with an opacity, they will become translucent together as a single shape, rather than being individually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a useful trick when the shape you need is drawn more easily with basic shapes than with a multi-part </a:t>
            </a: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element, and you need it to be transparent.</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a:t>
            </a:r>
            <a:r>
              <a:rPr lang="en">
                <a:latin typeface="Lato"/>
                <a:ea typeface="Lato"/>
                <a:cs typeface="Lato"/>
                <a:sym typeface="Lato"/>
              </a:rPr>
              <a:t> the most popular vector graphic format. It was developed by the W3C, the organization in charge of defining web standards like HTML and CSS.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was originally aimed at the web, but it became so popular that you can now see it in a lot of other contexts too, like Word documents, PDFs, graphs, illustrations, graphic design, printed media, etc. Keep this in mind when using SVGs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43e173c5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43e173c5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can be applied to an element to translate, scale, rotate, or skew it. The transformations are applied at (or near) the end of the rendering process, meaning that they will transform the element "as is". That is, any stroke, fill pattern, child shapes, etc will be warped.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attribute takes a series of functions that are applied </a:t>
            </a:r>
            <a:r>
              <a:rPr lang="en" u="sng">
                <a:latin typeface="Lato"/>
                <a:ea typeface="Lato"/>
                <a:cs typeface="Lato"/>
                <a:sym typeface="Lato"/>
              </a:rPr>
              <a:t>right to left</a:t>
            </a:r>
            <a:r>
              <a:rPr lang="en">
                <a:latin typeface="Lato"/>
                <a:ea typeface="Lato"/>
                <a:cs typeface="Lato"/>
                <a:sym typeface="Lato"/>
              </a:rPr>
              <a:t>. Multiple functions of the same type can be specified, and in any order. </a:t>
            </a:r>
            <a:r>
              <a:rPr lang="en">
                <a:latin typeface="Lato"/>
                <a:ea typeface="Lato"/>
                <a:cs typeface="Lato"/>
                <a:sym typeface="Lato"/>
              </a:rPr>
              <a:t>Arguments</a:t>
            </a:r>
            <a:r>
              <a:rPr lang="en">
                <a:latin typeface="Lato"/>
                <a:ea typeface="Lato"/>
                <a:cs typeface="Lato"/>
                <a:sym typeface="Lato"/>
              </a:rPr>
              <a:t> can be separated by space or comma.</a:t>
            </a:r>
            <a:endParaRPr>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43e173c5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43e173c5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"translate" function takes an x and y distance (specified the same way as any other unit) to move the object.</a:t>
            </a:r>
            <a:endParaRPr>
              <a:latin typeface="Lato"/>
              <a:ea typeface="Lato"/>
              <a:cs typeface="Lato"/>
              <a:sym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43e173c5a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43e173c5a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"scale" function takes an x and y factor to scale the object by, where 1 is original size, 0.5 is half size, 2 is double size,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y factor is not provided, it is assumed to be the same as the provided x factor; ie, a aspect-ratio-preserving scale.</a:t>
            </a:r>
            <a:endParaRPr>
              <a:latin typeface="Lato"/>
              <a:ea typeface="Lato"/>
              <a:cs typeface="Lato"/>
              <a:sym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43e173c5a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43e173c5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"rotate" function takes an angle to rotate the object by (clockwise, from the positive x axis). The function also takes an optional x and y rotation pivot point, which is assumed to be the origin if not provided.</a:t>
            </a:r>
            <a:endParaRPr>
              <a:latin typeface="Lato"/>
              <a:ea typeface="Lato"/>
              <a:cs typeface="Lato"/>
              <a:sym typeface="La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43e173c5a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43e173c5a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"skewX" and "skewY" functions take an angle to horizontally and vertically (respectively) skew the image by. Skewing can be thought of as slicing the image (horizontally with skewX or vertically with skewY) and splaying those slices out like a deck of cards.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x skew can be visualized as rotating the vertical axis (counter-clockwise) by an angle, and the y skew as rotating the horizontal axis (clockwise).</a:t>
            </a:r>
            <a:endParaRPr>
              <a:latin typeface="Lato"/>
              <a:ea typeface="Lato"/>
              <a:cs typeface="Lato"/>
              <a:sym typeface="La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643e173c5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43e173c5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t>
            </a:r>
            <a:r>
              <a:rPr lang="en">
                <a:latin typeface="Lato"/>
                <a:ea typeface="Lato"/>
                <a:cs typeface="Lato"/>
                <a:sym typeface="Lato"/>
              </a:rPr>
              <a:t>ransform operations are done relative to the origin of the image. If you wish to transform an element around its center, you unfortunately must go through a tedious process: first translate the object such that its center is at 0,0, apply your rotation/scale/skew, then translate it back to its original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an attribute </a:t>
            </a:r>
            <a:r>
              <a:rPr lang="en">
                <a:highlight>
                  <a:srgbClr val="D9D9D9"/>
                </a:highlight>
                <a:latin typeface="Source Code Pro"/>
                <a:ea typeface="Source Code Pro"/>
                <a:cs typeface="Source Code Pro"/>
                <a:sym typeface="Source Code Pro"/>
              </a:rPr>
              <a:t>transform-origin</a:t>
            </a:r>
            <a:r>
              <a:rPr lang="en">
                <a:latin typeface="Lato"/>
                <a:ea typeface="Lato"/>
                <a:cs typeface="Lato"/>
                <a:sym typeface="Lato"/>
              </a:rPr>
              <a:t> that can change which absolute point the element is transformed around, but unfortunately it is not reliable on all devices and softwares. Also, it only allows you to set the transform origin relative to the viewbox (eg, center of the view), not around the center of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sometimes it's a good idea to simply draw shapes around the origin from the start, then translate them to the desired location. This also often makes the coordinates more symmetric, making them easier to read and change later.</a:t>
            </a:r>
            <a:endParaRPr>
              <a:latin typeface="Lato"/>
              <a:ea typeface="Lato"/>
              <a:cs typeface="Lato"/>
              <a:sym typeface="La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43e173c5a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43e173c5a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43e173c5a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43e173c5a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43e173c5a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43e173c5a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id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class</a:t>
            </a:r>
            <a:r>
              <a:rPr lang="en">
                <a:latin typeface="Lato"/>
                <a:ea typeface="Lato"/>
                <a:cs typeface="Lato"/>
                <a:sym typeface="Lato"/>
              </a:rPr>
              <a:t> attributes can be used to name/label elements so you can refer to them elsewhere in the document.</a:t>
            </a:r>
            <a:r>
              <a:rPr lang="en">
                <a:latin typeface="Lato"/>
                <a:ea typeface="Lato"/>
                <a:cs typeface="Lato"/>
                <a:sym typeface="Lato"/>
              </a:rPr>
              <a:t> There is a wide range of valid syntaxes for these names</a:t>
            </a:r>
            <a:r>
              <a:rPr lang="en">
                <a:latin typeface="Lato"/>
                <a:ea typeface="Lato"/>
                <a:cs typeface="Lato"/>
                <a:sym typeface="Lato"/>
              </a:rPr>
              <a:t>, but it is convention to only use letters, numbers, underscores, or dashes. Notably, the names cannot start with a number.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id is meant to reference a specific instance of an object; an object that is unique, and only appears once in the document.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class is meant to reference a type of object that there are multiple instances of throughout the document. You can also apply several classes to a single object by separating the class names by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will see SVG editing software output a lot of generated ids and classes. They normally not very descriptive or useful, and can often be removed.</a:t>
            </a:r>
            <a:endParaRPr>
              <a:latin typeface="Lato"/>
              <a:ea typeface="Lato"/>
              <a:cs typeface="Lato"/>
              <a:sym typeface="La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43e173c5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43e173c5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Recall that SVG is defined by the same people who define web standards such as HTML and CSS. As such, there is a lot of crossover and overlap between the standards, making it very confusing for people trying to learn them.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Adding a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to an SVG allows you to apply CSS styles to certain elements in the image. A </a:t>
            </a:r>
            <a:r>
              <a:rPr lang="en">
                <a:latin typeface="Lato"/>
                <a:ea typeface="Lato"/>
                <a:cs typeface="Lato"/>
                <a:sym typeface="Lato"/>
              </a:rPr>
              <a:t>CSS </a:t>
            </a:r>
            <a:r>
              <a:rPr lang="en">
                <a:latin typeface="Lato"/>
                <a:ea typeface="Lato"/>
                <a:cs typeface="Lato"/>
                <a:sym typeface="Lato"/>
              </a:rPr>
              <a:t>style, for the purpose of an SVG, is an alternative way to set an attribute. </a:t>
            </a:r>
            <a:r>
              <a:rPr lang="en">
                <a:latin typeface="Lato"/>
                <a:ea typeface="Lato"/>
                <a:cs typeface="Lato"/>
                <a:sym typeface="Lato"/>
              </a:rPr>
              <a:t>Many of the attributes that have been covered in this presentation so far can also be applied as a CSS style, with a slightly different syntax, as illustrated above. </a:t>
            </a:r>
            <a:r>
              <a:rPr lang="en">
                <a:latin typeface="Lato"/>
                <a:ea typeface="Lato"/>
                <a:cs typeface="Lato"/>
                <a:sym typeface="Lato"/>
              </a:rPr>
              <a:t>The benefit of this approach is that you can apply properties to multiple elements in just one spot.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special characters that precede the names are known as "CSS selectors". There are many more advanced selectors, but you will likely only ever use the id </a:t>
            </a:r>
            <a:r>
              <a:rPr lang="en">
                <a:highlight>
                  <a:srgbClr val="D9D9D9"/>
                </a:highlight>
                <a:latin typeface="Source Code Pro"/>
                <a:ea typeface="Source Code Pro"/>
                <a:cs typeface="Source Code Pro"/>
                <a:sym typeface="Source Code Pro"/>
              </a:rPr>
              <a:t>#</a:t>
            </a:r>
            <a:r>
              <a:rPr lang="en">
                <a:latin typeface="Lato"/>
                <a:ea typeface="Lato"/>
                <a:cs typeface="Lato"/>
                <a:sym typeface="Lato"/>
              </a:rPr>
              <a:t> and class </a:t>
            </a:r>
            <a:r>
              <a:rPr lang="en">
                <a:highlight>
                  <a:srgbClr val="D9D9D9"/>
                </a:highlight>
                <a:latin typeface="Source Code Pro"/>
                <a:ea typeface="Source Code Pro"/>
                <a:cs typeface="Source Code Pro"/>
                <a:sym typeface="Source Code Pro"/>
              </a:rPr>
              <a:t>.</a:t>
            </a:r>
            <a:r>
              <a:rPr lang="en">
                <a:latin typeface="Lato"/>
                <a:ea typeface="Lato"/>
                <a:cs typeface="Lato"/>
                <a:sym typeface="Lato"/>
              </a:rPr>
              <a:t> selectors. Without a preceding character, you are referring to the type of element itself; ie the "tag name". For example, </a:t>
            </a:r>
            <a:r>
              <a:rPr lang="en">
                <a:highlight>
                  <a:srgbClr val="D9D9D9"/>
                </a:highlight>
                <a:latin typeface="Source Code Pro"/>
                <a:ea typeface="Source Code Pro"/>
                <a:cs typeface="Source Code Pro"/>
                <a:sym typeface="Source Code Pro"/>
              </a:rPr>
              <a:t>text { fill: red }</a:t>
            </a:r>
            <a:r>
              <a:rPr lang="en">
                <a:latin typeface="Lato"/>
                <a:ea typeface="Lato"/>
                <a:cs typeface="Lato"/>
                <a:sym typeface="Lato"/>
              </a:rPr>
              <a:t> would apply a red fill to all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in the document, whether they have ids/classes or not.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itself is not visible; it is a definition element. There are several other types of definition elements like this as well.</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43e173c5a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43e173c5a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attributes that can be applied with styles are referred to as "presentation attributes". In general, they are the properties that describe the "style" of elements, but not their geometry. The attributes covered in this presentation that can be applied with styles are: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fill, stroke, opacity, stroke-width, stroke-linecap, stroke-linejoin, stroke-dasharray, stroke-dashoffset, font-family, font-size, font-weight, font-style, text-decoration, letter-spacing, text-anchor, dominant-baseline, baseline-shift, transform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some small differences: 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requires specifying units, and requires a comma between function parameters (a space is not valid). The </a:t>
            </a:r>
            <a:r>
              <a:rPr lang="en">
                <a:highlight>
                  <a:srgbClr val="D9D9D9"/>
                </a:highlight>
                <a:latin typeface="Source Code Pro"/>
                <a:ea typeface="Source Code Pro"/>
                <a:cs typeface="Source Code Pro"/>
                <a:sym typeface="Source Code Pro"/>
              </a:rPr>
              <a:t>font-size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letter-spacing</a:t>
            </a:r>
            <a:r>
              <a:rPr lang="en">
                <a:latin typeface="Lato"/>
                <a:ea typeface="Lato"/>
                <a:cs typeface="Lato"/>
                <a:sym typeface="Lato"/>
              </a:rPr>
              <a:t> attributes also require units. In general, if something is not working, check to see if the CSS version of the attribute requires a different syntax than the SVG version.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CSS also has significantly more transform functions than SVG, like "perspective" and "rotate3d". But use these in SVG with extreme caution; they are not likely to be supported in many programs.</a:t>
            </a:r>
            <a:endParaRPr>
              <a:latin typeface="Lato"/>
              <a:ea typeface="Lato"/>
              <a:cs typeface="Lato"/>
              <a:sym typeface="La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43e173c5a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43e173c5a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 add more confusion, CSS styles can also be defined "inline", right on the element, in a </a:t>
            </a:r>
            <a:r>
              <a:rPr lang="en">
                <a:highlight>
                  <a:srgbClr val="D9D9D9"/>
                </a:highlight>
                <a:latin typeface="Source Code Pro"/>
                <a:ea typeface="Source Code Pro"/>
                <a:cs typeface="Source Code Pro"/>
                <a:sym typeface="Source Code Pro"/>
              </a:rPr>
              <a:t>style</a:t>
            </a:r>
            <a:r>
              <a:rPr lang="en">
                <a:latin typeface="Lato"/>
                <a:ea typeface="Lato"/>
                <a:cs typeface="Lato"/>
                <a:sym typeface="Lato"/>
              </a:rPr>
              <a:t> attribute. This makes 3 ways you can specify the appearance of objects: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Attributes on the object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2) CSS styles in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3) Inline CSS styles</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most purposes, these will all yield the same result. The main difference is that they have different priorities when there are overlapping/conflicting properties for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no consensus about which of these to use and when. SVG editing software will often generate inline CSS styles, perhaps because they have the highest/final priority. However, it is the opinion of this author that you use approach 1) for consistency and simplicity.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https://stackoverflow.com/a/36755226/2180570</a:t>
            </a:r>
            <a:endParaRPr>
              <a:latin typeface="Lato"/>
              <a:ea typeface="Lato"/>
              <a:cs typeface="Lato"/>
              <a:sym typeface="La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43e173c5a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43e173c5a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Here is an example of using a combination of CSS selectors: tag name, id name, and class name.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Special trick: if you want to use an online font but don't want to install it on your system, you can dynamically import the font from a url like this: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@import url('https://fonts.googleapis.com/css?family=Pacifico');</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#some_element { font-family: Pacifico }</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requires an internet connection, though, and should be used cautiously.</a:t>
            </a:r>
            <a:endParaRPr>
              <a:latin typeface="Lato"/>
              <a:ea typeface="Lato"/>
              <a:cs typeface="Lato"/>
              <a:sym typeface="La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43e173c5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43e173c5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 like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 is used to define special things that aren't shown in the image but can be referenced elsewhere in the document. Gradients are one such thing.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Gradients can be used as fills or strokes in place of a solid color. There are two kinds of gradients you can specify: </a:t>
            </a:r>
            <a:r>
              <a:rPr lang="en">
                <a:highlight>
                  <a:srgbClr val="D9D9D9"/>
                </a:highlight>
                <a:latin typeface="Source Code Pro"/>
                <a:ea typeface="Source Code Pro"/>
                <a:cs typeface="Source Code Pro"/>
                <a:sym typeface="Source Code Pro"/>
              </a:rPr>
              <a:t>&lt;linearGradient&gt;</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&lt;radialGradient&gt;</a:t>
            </a:r>
            <a:r>
              <a:rPr lang="en">
                <a:latin typeface="Lato"/>
                <a:ea typeface="Lato"/>
                <a:cs typeface="Lato"/>
                <a:sym typeface="Lato"/>
              </a:rPr>
              <a:t> (unfortunately there is no angular gradient). You can specify the start and stop position of the gradient in terms of % (relative to the dimensions of whatever object it is applied to). You can add any color "stops" that you need, specifying their % through the gradient, their color, and their opacity if needed. There are several other parameters available to tweak the appearance, but these are the most commonly used.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To apply a gradient to an object, first give the gradient an id, then set the fill or stroke of your object to "url(</a:t>
            </a:r>
            <a:r>
              <a:rPr lang="en">
                <a:latin typeface="Lato"/>
                <a:ea typeface="Lato"/>
                <a:cs typeface="Lato"/>
                <a:sym typeface="Lato"/>
              </a:rPr>
              <a:t>'</a:t>
            </a:r>
            <a:r>
              <a:rPr lang="en">
                <a:latin typeface="Lato"/>
                <a:ea typeface="Lato"/>
                <a:cs typeface="Lato"/>
                <a:sym typeface="Lato"/>
              </a:rPr>
              <a:t>#the_id</a:t>
            </a:r>
            <a:r>
              <a:rPr lang="en">
                <a:latin typeface="Lato"/>
                <a:ea typeface="Lato"/>
                <a:cs typeface="Lato"/>
                <a:sym typeface="Lato"/>
              </a:rPr>
              <a:t>'</a:t>
            </a:r>
            <a:r>
              <a:rPr lang="en">
                <a:latin typeface="Lato"/>
                <a:ea typeface="Lato"/>
                <a:cs typeface="Lato"/>
                <a:sym typeface="Lato"/>
              </a:rPr>
              <a:t>)".</a:t>
            </a:r>
            <a:endParaRPr>
              <a:latin typeface="Lato"/>
              <a:ea typeface="Lato"/>
              <a:cs typeface="Lato"/>
              <a:sym typeface="La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43e173c5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43e173c5a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Markers are another thing that go in 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Markers are a way to define arrow heads or point markers on the stroke of lines, polylines, polygons, or paths. They can be any shape you want, and can be placed at the start of a stroke, the end of a stroke, and at the mid-points (where separate segments join) of a stroke: </a:t>
            </a:r>
            <a:r>
              <a:rPr lang="en">
                <a:highlight>
                  <a:srgbClr val="D9D9D9"/>
                </a:highlight>
                <a:latin typeface="Source Code Pro"/>
                <a:ea typeface="Source Code Pro"/>
                <a:cs typeface="Source Code Pro"/>
                <a:sym typeface="Source Code Pro"/>
              </a:rPr>
              <a:t>marker-start</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marker-end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marker-mid</a:t>
            </a:r>
            <a:r>
              <a:rPr lang="en">
                <a:latin typeface="Lato"/>
                <a:ea typeface="Lato"/>
                <a:cs typeface="Lato"/>
                <a:sym typeface="Lato"/>
              </a:rPr>
              <a:t>, respectively.</a:t>
            </a:r>
            <a:endParaRPr>
              <a:latin typeface="Lato"/>
              <a:ea typeface="Lato"/>
              <a:cs typeface="Lato"/>
              <a:sym typeface="La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43e173c5a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43e173c5a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way markers are defined are essentially as their own mini-SVG within the main SVG. You specify a viewbox attribute for the marker shape, as well as a width and height. The viewbox</a:t>
            </a:r>
            <a:r>
              <a:rPr lang="en">
                <a:latin typeface="Lato"/>
                <a:ea typeface="Lato"/>
                <a:cs typeface="Lato"/>
                <a:sym typeface="Lato"/>
              </a:rPr>
              <a:t> determines the visible area and coordinate space</a:t>
            </a:r>
            <a:r>
              <a:rPr lang="en">
                <a:latin typeface="Lato"/>
                <a:ea typeface="Lato"/>
                <a:cs typeface="Lato"/>
                <a:sym typeface="Lato"/>
              </a:rPr>
              <a:t>, and the width/height determine the resulting size that the area is scaled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One difference, though, is that the marker width and height, by default, are defined as multiples of the stroke that the marker is attached to. For example, if the marker width and height are set to 5, and the stroke using the marker has a width of 3, the resulting size (in SVG units) of the marker will be 15x15. </a:t>
            </a:r>
            <a:r>
              <a:rPr lang="en">
                <a:latin typeface="Lato"/>
                <a:ea typeface="Lato"/>
                <a:cs typeface="Lato"/>
                <a:sym typeface="Lato"/>
              </a:rPr>
              <a:t>You can make a marker an absolute/constant size by changing the </a:t>
            </a:r>
            <a:r>
              <a:rPr lang="en">
                <a:highlight>
                  <a:srgbClr val="D9D9D9"/>
                </a:highlight>
                <a:latin typeface="Source Code Pro"/>
                <a:ea typeface="Source Code Pro"/>
                <a:cs typeface="Source Code Pro"/>
                <a:sym typeface="Source Code Pro"/>
              </a:rPr>
              <a:t>markerUnits</a:t>
            </a:r>
            <a:r>
              <a:rPr lang="en">
                <a:latin typeface="Lato"/>
                <a:ea typeface="Lato"/>
                <a:cs typeface="Lato"/>
                <a:sym typeface="Lato"/>
              </a:rPr>
              <a:t> attribute.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also must specify a reference point, which is the point in the marker's viewbox that gets pinned to the </a:t>
            </a:r>
            <a:r>
              <a:rPr lang="en">
                <a:latin typeface="Lato"/>
                <a:ea typeface="Lato"/>
                <a:cs typeface="Lato"/>
                <a:sym typeface="Lato"/>
              </a:rPr>
              <a:t>segment start/end point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markers will not rotate. To automatically rotate markers with the stroke, set the </a:t>
            </a:r>
            <a:r>
              <a:rPr lang="en">
                <a:highlight>
                  <a:srgbClr val="D9D9D9"/>
                </a:highlight>
                <a:latin typeface="Source Code Pro"/>
                <a:ea typeface="Source Code Pro"/>
                <a:cs typeface="Source Code Pro"/>
                <a:sym typeface="Source Code Pro"/>
              </a:rPr>
              <a:t>orient</a:t>
            </a:r>
            <a:r>
              <a:rPr lang="en">
                <a:latin typeface="Lato"/>
                <a:ea typeface="Lato"/>
                <a:cs typeface="Lato"/>
                <a:sym typeface="Lato"/>
              </a:rPr>
              <a:t> attribute to "auto". This aligns the positive x axis of the marker viewbox to the angle of the stroke at the point where the marker is attached. "auto-start-reverse" will rotate the marker like "auto", except the marker at the start of the stroke will be rotated an extra 180 degrees. </a:t>
            </a:r>
            <a:r>
              <a:rPr lang="en">
                <a:latin typeface="Lato"/>
                <a:ea typeface="Lato"/>
                <a:cs typeface="Lato"/>
                <a:sym typeface="Lato"/>
              </a:rPr>
              <a:t>This is likely what you will want most of the time.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 fill and stroke color of a marker must be set manually, and cannot be made to automatically match the color of the stroke it is attached to. This may change in future versions of SVG.</a:t>
            </a:r>
            <a:endParaRPr>
              <a:latin typeface="Lato"/>
              <a:ea typeface="Lato"/>
              <a:cs typeface="Lato"/>
              <a:sym typeface="Lato"/>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43e173c5a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43e173c5a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643e173c5a_1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643e173c5a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There are many other advanced features SVG has to offer; too many to cover in a single presentation: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All sorts of metadata can be embedded that can serve various purposes for users and editing software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Custom patterns (eg checkerboard) can be defined and used as fills and strokes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Shapes can be cut out of and into other shapes using clips and masks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draw holes into single shapes using the special "evenodd" fill rule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For</a:t>
            </a:r>
            <a:r>
              <a:rPr lang="en">
                <a:latin typeface="Lato"/>
                <a:ea typeface="Lato"/>
                <a:cs typeface="Lato"/>
                <a:sym typeface="Lato"/>
              </a:rPr>
              <a:t> images with a lot of duplicate objects</a:t>
            </a:r>
            <a:r>
              <a:rPr lang="en">
                <a:latin typeface="Lato"/>
                <a:ea typeface="Lato"/>
                <a:cs typeface="Lato"/>
                <a:sym typeface="Lato"/>
              </a:rPr>
              <a:t>, you can define an object once and reference it other places in the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design custom filters to create all sorts of interesting visual effects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Presentation attributes can be animated with CSS keyframes to make cool animations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Various external sources can be embedded into SVGs, including raster images, HTML elements, and even other SVGs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control how your SVG should be stretched to fit its destination container, and whether it should overflow outside its boundaries</a:t>
            </a:r>
            <a:endParaRPr>
              <a:latin typeface="Lato"/>
              <a:ea typeface="Lato"/>
              <a:cs typeface="Lato"/>
              <a:sym typeface="Lato"/>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643e173c5a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43e173c5a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 a giant and complex specification. What has been covered in this presentation is hopefully 90% of what you will ever need, but is still only the tip of the iceberg in terms of the amount of features and concepts that SVG has.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you Google for help, or when you open a software-generated SVG, you will likely see many things you don't know. This is okay and normal, even for people who have worked with SVG a lot.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You'll run into thing that are legacy: old features that have been deprecated but are still included to support really old software. Always check to see if it's something you really need.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And you'll run into things that are cutting edge: proposed additions to the specification that are very new and not widely supported yet. Always test your images on multiple devices/browsers/platforms to make sure they work reliably.</a:t>
            </a:r>
            <a:endParaRPr>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SVGs are just plain text files that contain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(written with "tags")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XML is generally whitespace-insensitive, so you'll see slightly different ways to format SVGs throughout this presentation and in online examples.</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Unless otherwise specified, all attributes and inputs should be given in terms of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343400" cy="27432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48.gif"/><Relationship Id="rId4" Type="http://schemas.openxmlformats.org/officeDocument/2006/relationships/image" Target="../media/image46.png"/><Relationship Id="rId5"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103" name="Google Shape;103;p17"/>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0" rtl="0" algn="l">
              <a:spcBef>
                <a:spcPts val="0"/>
              </a:spcBef>
              <a:spcAft>
                <a:spcPts val="0"/>
              </a:spcAft>
              <a:buNone/>
            </a:pPr>
            <a:r>
              <a:rPr lang="en">
                <a:solidFill>
                  <a:schemeClr val="accent2"/>
                </a:solidFill>
              </a:rPr>
              <a:t>  xmlns</a:t>
            </a:r>
            <a:r>
              <a:rPr lang="en">
                <a:solidFill>
                  <a:schemeClr val="accent4"/>
                </a:solidFill>
              </a:rPr>
              <a:t>="</a:t>
            </a:r>
            <a:r>
              <a:rPr lang="en">
                <a:solidFill>
                  <a:schemeClr val="accent3"/>
                </a:solidFill>
              </a:rPr>
              <a:t>http://www.w3.org/2000/svg</a:t>
            </a:r>
            <a:r>
              <a:rPr lang="en"/>
              <a:t>"</a:t>
            </a:r>
            <a:endParaRPr/>
          </a:p>
          <a:p>
            <a:pPr indent="0" lvl="0" marL="0" rtl="0" algn="l">
              <a:spcBef>
                <a:spcPts val="0"/>
              </a:spcBef>
              <a:spcAft>
                <a:spcPts val="0"/>
              </a:spcAft>
              <a:buNone/>
            </a:pPr>
            <a:r>
              <a:rPr lang="en">
                <a:solidFill>
                  <a:schemeClr val="accent2"/>
                </a:solidFill>
              </a:rPr>
              <a:t>  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x y width height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70 60 100 75</a:t>
            </a:r>
            <a:r>
              <a:rPr lang="en">
                <a:solidFill>
                  <a:schemeClr val="accent4"/>
                </a:solidFill>
              </a:rPr>
              <a:t>"</a:t>
            </a:r>
            <a:endParaRPr>
              <a:solidFill>
                <a:schemeClr val="accent4"/>
              </a:solidFill>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4in</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3in</a:t>
            </a:r>
            <a:r>
              <a:rPr lang="en">
                <a:solidFill>
                  <a:schemeClr val="accent4"/>
                </a:solidFill>
              </a:rPr>
              <a:t>"</a:t>
            </a:r>
            <a:endParaRPr>
              <a:solidFill>
                <a:schemeClr val="accent4"/>
              </a:solidFill>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943600" y="2057400"/>
            <a:ext cx="2743200" cy="23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endParaRPr>
              <a:solidFill>
                <a:schemeClr val="accent4"/>
              </a:solidFill>
            </a:endParaRPr>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24" name="Google Shape;124;p20"/>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30" name="Google Shape;130;p21"/>
          <p:cNvGraphicFramePr/>
          <p:nvPr/>
        </p:nvGraphicFramePr>
        <p:xfrm>
          <a:off x="451325" y="1594100"/>
          <a:ext cx="3000000" cy="3000000"/>
        </p:xfrm>
        <a:graphic>
          <a:graphicData uri="http://schemas.openxmlformats.org/drawingml/2006/table">
            <a:tbl>
              <a:tblPr>
                <a:noFill/>
                <a:tableStyleId>{A1ED50F6-A15B-4729-A23E-B99F6BBC3D25}</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31" name="Google Shape;131;p21"/>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opacity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37" name="Google Shape;137;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38" name="Google Shape;138;p2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&lt;!-- 1 --&gt;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&lt;!-- 2 --&gt;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&lt;!-- 3 --&gt;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p:txBody>
      </p:sp>
      <p:sp>
        <p:nvSpPr>
          <p:cNvPr id="144" name="Google Shape;144;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45" name="Google Shape;145;p2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 Shapes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6" name="Google Shape;156;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7" name="Google Shape;157;p2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63" name="Google Shape;163;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64" name="Google Shape;164;p2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circle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0" name="Google Shape;170;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71" name="Google Shape;171;p2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ellipse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7" name="Google Shape;177;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78" name="Google Shape;178;p2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line</a:t>
            </a:r>
            <a:endParaRPr>
              <a:solidFill>
                <a:schemeClr val="accent1"/>
              </a:solidFill>
            </a:endParaRPr>
          </a:p>
          <a:p>
            <a:pPr indent="0" lvl="0" marL="0" rtl="0" algn="l">
              <a:spcBef>
                <a:spcPts val="0"/>
              </a:spcBef>
              <a:spcAft>
                <a:spcPts val="0"/>
              </a:spcAft>
              <a:buNone/>
            </a:pPr>
            <a:r>
              <a:rPr lang="en">
                <a:solidFill>
                  <a:schemeClr val="accent2"/>
                </a:solidFill>
              </a:rPr>
              <a:t>  x1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x2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84" name="Google Shape;184;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85" name="Google Shape;185;p2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idx="1" type="body"/>
          </p:nvPr>
        </p:nvSpPr>
        <p:spPr>
          <a:xfrm>
            <a:off x="457200" y="1828800"/>
            <a:ext cx="4343400" cy="27432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polygon/polyline</a:t>
            </a:r>
            <a:endParaRPr>
              <a:solidFill>
                <a:schemeClr val="accent1"/>
              </a:solidFill>
            </a:endParaRPr>
          </a:p>
          <a:p>
            <a:pPr indent="0" lvl="0" marL="0" rtl="0" algn="l">
              <a:spcBef>
                <a:spcPts val="0"/>
              </a:spcBef>
              <a:spcAft>
                <a:spcPts val="0"/>
              </a:spcAft>
              <a:buNone/>
            </a:pPr>
            <a:r>
              <a:rPr lang="en">
                <a:solidFill>
                  <a:schemeClr val="accent2"/>
                </a:solidFill>
              </a:rPr>
              <a:t>  points</a:t>
            </a:r>
            <a:r>
              <a:rPr lang="en">
                <a:solidFill>
                  <a:schemeClr val="accent4"/>
                </a:solidFill>
              </a:rPr>
              <a:t>="</a:t>
            </a:r>
            <a:r>
              <a:rPr lang="en">
                <a:solidFill>
                  <a:schemeClr val="accent3"/>
                </a:solidFill>
              </a:rPr>
              <a:t>... x y x y ...</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91" name="Google Shape;191;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92" name="Google Shape;192;p3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98" name="Google Shape;198;p31"/>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09" name="Google Shape;209;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10" name="Google Shape;210;p3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butt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square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6" name="Google Shape;216;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7" name="Google Shape;217;p3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miter</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bevel</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23" name="Google Shape;223;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24" name="Google Shape;224;p3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idx="1" type="body"/>
          </p:nvPr>
        </p:nvSpPr>
        <p:spPr>
          <a:xfrm>
            <a:off x="457200" y="1828800"/>
            <a:ext cx="4343400" cy="274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d g d g ...</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20 10 5 10</a:t>
            </a:r>
            <a:r>
              <a:rPr lang="en">
                <a:solidFill>
                  <a:schemeClr val="accent4"/>
                </a:solidFill>
              </a:rPr>
              <a:t>"</a:t>
            </a:r>
            <a:endParaRPr>
              <a:solidFill>
                <a:schemeClr val="accent4"/>
              </a:solidFill>
            </a:endParaRPr>
          </a:p>
        </p:txBody>
      </p:sp>
      <p:sp>
        <p:nvSpPr>
          <p:cNvPr id="230" name="Google Shape;230;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31" name="Google Shape;231;p3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p:txBody>
      </p:sp>
      <p:sp>
        <p:nvSpPr>
          <p:cNvPr id="237" name="Google Shape;237;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8" name="Google Shape;238;p3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p:txBody>
      </p:sp>
      <p:sp>
        <p:nvSpPr>
          <p:cNvPr id="244" name="Google Shape;244;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5" name="Google Shape;245;p3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51" name="Google Shape;251;p39"/>
          <p:cNvPicPr preferRelativeResize="0"/>
          <p:nvPr/>
        </p:nvPicPr>
        <p:blipFill rotWithShape="1">
          <a:blip r:embed="rId3">
            <a:alphaModFix/>
          </a:blip>
          <a:srcRect b="0" l="248" r="258" t="0"/>
          <a:stretch/>
        </p:blipFill>
        <p:spPr>
          <a:xfrm>
            <a:off x="2695575" y="1371600"/>
            <a:ext cx="3752850" cy="3771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Text</a:t>
            </a:r>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62" name="Google Shape;262;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63" name="Google Shape;263;p4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font-family</a:t>
            </a:r>
            <a:r>
              <a:rPr lang="en">
                <a:solidFill>
                  <a:schemeClr val="accent4"/>
                </a:solidFill>
              </a:rPr>
              <a:t>="</a:t>
            </a:r>
            <a:r>
              <a:rPr lang="en">
                <a:solidFill>
                  <a:schemeClr val="accent3"/>
                </a:solidFill>
              </a:rPr>
              <a:t>Montserrat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font-size</a:t>
            </a:r>
            <a:r>
              <a:rPr lang="en">
                <a:solidFill>
                  <a:schemeClr val="accent4"/>
                </a:solidFill>
              </a:rPr>
              <a:t>="</a:t>
            </a:r>
            <a:r>
              <a:rPr lang="en">
                <a:solidFill>
                  <a:schemeClr val="accent3"/>
                </a:solidFill>
              </a:rPr>
              <a:t>16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font-weight</a:t>
            </a:r>
            <a:r>
              <a:rPr lang="en">
                <a:solidFill>
                  <a:schemeClr val="accent4"/>
                </a:solidFill>
              </a:rPr>
              <a:t>="</a:t>
            </a:r>
            <a:r>
              <a:rPr lang="en">
                <a:solidFill>
                  <a:schemeClr val="accent3"/>
                </a:solidFill>
              </a:rPr>
              <a:t>bold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font-style</a:t>
            </a:r>
            <a:r>
              <a:rPr lang="en">
                <a:solidFill>
                  <a:schemeClr val="accent4"/>
                </a:solidFill>
              </a:rPr>
              <a:t>="</a:t>
            </a:r>
            <a:r>
              <a:rPr lang="en">
                <a:solidFill>
                  <a:schemeClr val="accent3"/>
                </a:solidFill>
              </a:rPr>
              <a:t>italic</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text-decoration</a:t>
            </a:r>
            <a:r>
              <a:rPr lang="en">
                <a:solidFill>
                  <a:schemeClr val="accent4"/>
                </a:solidFill>
              </a:rPr>
              <a:t>="</a:t>
            </a:r>
            <a:r>
              <a:rPr lang="en">
                <a:solidFill>
                  <a:schemeClr val="accent3"/>
                </a:solidFill>
              </a:rPr>
              <a:t>underline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p:txBody>
      </p:sp>
      <p:sp>
        <p:nvSpPr>
          <p:cNvPr id="269" name="Google Shape;269;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70" name="Google Shape;270;p4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start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end</a:t>
            </a:r>
            <a:r>
              <a:rPr lang="en">
                <a:solidFill>
                  <a:schemeClr val="accent4"/>
                </a:solidFill>
              </a:rPr>
              <a:t>"</a:t>
            </a:r>
            <a:endParaRPr>
              <a:solidFill>
                <a:schemeClr val="accent4"/>
              </a:solidFill>
            </a:endParaRPr>
          </a:p>
        </p:txBody>
      </p:sp>
      <p:sp>
        <p:nvSpPr>
          <p:cNvPr id="276" name="Google Shape;276;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77" name="Google Shape;277;p4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baseline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hanging</a:t>
            </a:r>
            <a:r>
              <a:rPr lang="en">
                <a:solidFill>
                  <a:schemeClr val="accent4"/>
                </a:solidFill>
              </a:rPr>
              <a:t>"</a:t>
            </a:r>
            <a:endParaRPr>
              <a:solidFill>
                <a:schemeClr val="accent4"/>
              </a:solidFill>
            </a:endParaRPr>
          </a:p>
        </p:txBody>
      </p:sp>
      <p:sp>
        <p:nvSpPr>
          <p:cNvPr id="283" name="Google Shape;283;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84" name="Google Shape;284;p4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a:p>
            <a:pPr indent="0" lvl="0" marL="0" rtl="0" algn="l">
              <a:spcBef>
                <a:spcPts val="0"/>
              </a:spcBef>
              <a:spcAft>
                <a:spcPts val="0"/>
              </a:spcAft>
              <a:buNone/>
            </a:pPr>
            <a:r>
              <a:rPr lang="en"/>
              <a:t>  grumpy</a:t>
            </a:r>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tspan</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#e91e63</a:t>
            </a:r>
            <a:r>
              <a:rPr lang="en">
                <a:solidFill>
                  <a:schemeClr val="accent4"/>
                </a:solidFill>
              </a:rPr>
              <a:t>"&gt;</a:t>
            </a:r>
            <a:endParaRPr>
              <a:solidFill>
                <a:schemeClr val="accent4"/>
              </a:solidFill>
            </a:endParaRPr>
          </a:p>
          <a:p>
            <a:pPr indent="0" lvl="0" marL="0" rtl="0" algn="l">
              <a:spcBef>
                <a:spcPts val="0"/>
              </a:spcBef>
              <a:spcAft>
                <a:spcPts val="0"/>
              </a:spcAft>
              <a:buNone/>
            </a:pPr>
            <a:r>
              <a:rPr lang="en"/>
              <a:t>    cat</a:t>
            </a:r>
            <a:endParaRPr/>
          </a:p>
          <a:p>
            <a:pPr indent="0" lvl="0" marL="0" rtl="0" algn="l">
              <a:spcBef>
                <a:spcPts val="0"/>
              </a:spcBef>
              <a:spcAft>
                <a:spcPts val="0"/>
              </a:spcAft>
              <a:buNone/>
            </a:pPr>
            <a:r>
              <a:rPr lang="en">
                <a:solidFill>
                  <a:schemeClr val="accent4"/>
                </a:solidFill>
              </a:rPr>
              <a:t>  &lt;/</a:t>
            </a:r>
            <a:r>
              <a:rPr lang="en">
                <a:solidFill>
                  <a:schemeClr val="accent1"/>
                </a:solidFill>
              </a:rPr>
              <a:t>tspan</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90" name="Google Shape;290;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91" name="Google Shape;291;p4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super</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sub</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dy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97" name="Google Shape;297;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98" name="Google Shape;298;p4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 of vector graphics</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3</a:t>
            </a:r>
            <a:endParaRPr/>
          </a:p>
        </p:txBody>
      </p:sp>
      <p:pic>
        <p:nvPicPr>
          <p:cNvPr id="304" name="Google Shape;304;p47"/>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4"/>
                </a:solidFill>
              </a:rPr>
              <a:t>  </a:t>
            </a:r>
            <a:r>
              <a:rPr lang="en">
                <a:solidFill>
                  <a:schemeClr val="accent2"/>
                </a:solidFill>
              </a:rPr>
              <a:t>d</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a:t>
            </a: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315" name="Google Shape;315;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16" name="Google Shape;316;p4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50 50 L 100 100 C 75 100, 50 75, 50 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50,50 L 100,100 C 75,100 50,75 50,50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 50</a:t>
            </a:r>
            <a:endParaRPr>
              <a:solidFill>
                <a:schemeClr val="accent3"/>
              </a:solidFill>
            </a:endParaRPr>
          </a:p>
          <a:p>
            <a:pPr indent="0" lvl="0" marL="0" rtl="0" algn="l">
              <a:spcBef>
                <a:spcPts val="0"/>
              </a:spcBef>
              <a:spcAft>
                <a:spcPts val="0"/>
              </a:spcAft>
              <a:buNone/>
            </a:pPr>
            <a:r>
              <a:rPr lang="en">
                <a:solidFill>
                  <a:schemeClr val="accent3"/>
                </a:solidFill>
              </a:rPr>
              <a:t>L 100 100</a:t>
            </a:r>
            <a:endParaRPr>
              <a:solidFill>
                <a:schemeClr val="accent3"/>
              </a:solidFill>
            </a:endParaRPr>
          </a:p>
          <a:p>
            <a:pPr indent="0" lvl="0" marL="0" rtl="0" algn="l">
              <a:spcBef>
                <a:spcPts val="0"/>
              </a:spcBef>
              <a:spcAft>
                <a:spcPts val="0"/>
              </a:spcAft>
              <a:buNone/>
            </a:pPr>
            <a:r>
              <a:rPr lang="en">
                <a:solidFill>
                  <a:schemeClr val="accent3"/>
                </a:solidFill>
              </a:rPr>
              <a:t>C 75 100 50 75 50 50</a:t>
            </a:r>
            <a:endParaRPr>
              <a:solidFill>
                <a:schemeClr val="accent3"/>
              </a:solidFill>
            </a:endParaRPr>
          </a:p>
        </p:txBody>
      </p:sp>
      <p:sp>
        <p:nvSpPr>
          <p:cNvPr id="322" name="Google Shape;322;p5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x y</a:t>
            </a:r>
            <a:endParaRPr>
              <a:solidFill>
                <a:schemeClr val="accent3"/>
              </a:solidFill>
            </a:endParaRPr>
          </a:p>
        </p:txBody>
      </p:sp>
      <p:sp>
        <p:nvSpPr>
          <p:cNvPr id="328" name="Google Shape;328;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29" name="Google Shape;329;p5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L</a:t>
            </a:r>
            <a:r>
              <a:rPr lang="en">
                <a:solidFill>
                  <a:schemeClr val="accent3"/>
                </a:solidFill>
              </a:rPr>
              <a:t>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 x</a:t>
            </a:r>
            <a:endParaRPr>
              <a:solidFill>
                <a:schemeClr val="accent3"/>
              </a:solidFill>
            </a:endParaRPr>
          </a:p>
          <a:p>
            <a:pPr indent="0" lvl="0" marL="0" rtl="0" algn="l">
              <a:spcBef>
                <a:spcPts val="0"/>
              </a:spcBef>
              <a:spcAft>
                <a:spcPts val="0"/>
              </a:spcAft>
              <a:buNone/>
            </a:pPr>
            <a:r>
              <a:rPr lang="en">
                <a:solidFill>
                  <a:schemeClr val="accent3"/>
                </a:solidFill>
              </a:rPr>
              <a:t>V y</a:t>
            </a:r>
            <a:endParaRPr>
              <a:solidFill>
                <a:schemeClr val="accent3"/>
              </a:solidFill>
            </a:endParaRPr>
          </a:p>
        </p:txBody>
      </p:sp>
      <p:sp>
        <p:nvSpPr>
          <p:cNvPr id="335" name="Google Shape;335;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36" name="Google Shape;336;p5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L 45 45</a:t>
            </a:r>
            <a:endParaRPr>
              <a:solidFill>
                <a:schemeClr val="accent3"/>
              </a:solidFill>
            </a:endParaRPr>
          </a:p>
          <a:p>
            <a:pPr indent="0" lvl="0" marL="0" rtl="0" algn="l">
              <a:spcBef>
                <a:spcPts val="0"/>
              </a:spcBef>
              <a:spcAft>
                <a:spcPts val="0"/>
              </a:spcAft>
              <a:buNone/>
            </a:pPr>
            <a:r>
              <a:rPr lang="en">
                <a:solidFill>
                  <a:schemeClr val="accent3"/>
                </a:solidFill>
              </a:rPr>
              <a:t>M 55 55</a:t>
            </a:r>
            <a:endParaRPr>
              <a:solidFill>
                <a:schemeClr val="accent3"/>
              </a:solidFill>
            </a:endParaRPr>
          </a:p>
          <a:p>
            <a:pPr indent="0" lvl="0" marL="0" rtl="0" algn="l">
              <a:spcBef>
                <a:spcPts val="0"/>
              </a:spcBef>
              <a:spcAft>
                <a:spcPts val="0"/>
              </a:spcAft>
              <a:buNone/>
            </a:pPr>
            <a:r>
              <a:rPr lang="en">
                <a:solidFill>
                  <a:schemeClr val="accent3"/>
                </a:solidFill>
              </a:rPr>
              <a:t>L 75 75</a:t>
            </a:r>
            <a:endParaRPr>
              <a:solidFill>
                <a:schemeClr val="accent3"/>
              </a:solidFill>
            </a:endParaRPr>
          </a:p>
          <a:p>
            <a:pPr indent="0" lvl="0" marL="0" rtl="0" algn="l">
              <a:spcBef>
                <a:spcPts val="0"/>
              </a:spcBef>
              <a:spcAft>
                <a:spcPts val="0"/>
              </a:spcAft>
              <a:buNone/>
            </a:pPr>
            <a:r>
              <a:rPr lang="en">
                <a:solidFill>
                  <a:schemeClr val="accent3"/>
                </a:solidFill>
              </a:rPr>
              <a:t>L 45 80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42" name="Google Shape;342;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43" name="Google Shape;343;p5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A 50 50 0 0 1 65 75</a:t>
            </a:r>
            <a:endParaRPr>
              <a:solidFill>
                <a:schemeClr val="accent3"/>
              </a:solidFill>
            </a:endParaRPr>
          </a:p>
        </p:txBody>
      </p:sp>
      <p:sp>
        <p:nvSpPr>
          <p:cNvPr id="349" name="Google Shape;349;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50" name="Google Shape;350;p5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56" name="Google Shape;356;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angle</a:t>
            </a:r>
            <a:endParaRPr/>
          </a:p>
        </p:txBody>
      </p:sp>
      <p:pic>
        <p:nvPicPr>
          <p:cNvPr id="357" name="Google Shape;357;p5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63" name="Google Shape;363;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64" name="Google Shape;364;p5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a:t>
            </a:r>
            <a:r>
              <a:rPr lang="en">
                <a:solidFill>
                  <a:schemeClr val="accent3"/>
                </a:solidFill>
              </a:rPr>
              <a:t> a b c d x y</a:t>
            </a:r>
            <a:endParaRPr>
              <a:solidFill>
                <a:schemeClr val="accent3"/>
              </a:solidFill>
            </a:endParaRPr>
          </a:p>
        </p:txBody>
      </p:sp>
      <p:sp>
        <p:nvSpPr>
          <p:cNvPr id="370" name="Google Shape;370;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71" name="Google Shape;371;p5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a:t>
            </a:r>
            <a:r>
              <a:rPr lang="en">
                <a:solidFill>
                  <a:schemeClr val="accent3"/>
                </a:solidFill>
              </a:rPr>
              <a:t> c d x y</a:t>
            </a:r>
            <a:endParaRPr>
              <a:solidFill>
                <a:schemeClr val="accent3"/>
              </a:solidFill>
            </a:endParaRPr>
          </a:p>
        </p:txBody>
      </p:sp>
      <p:sp>
        <p:nvSpPr>
          <p:cNvPr id="377" name="Google Shape;377;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78" name="Google Shape;378;p5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Q</a:t>
            </a:r>
            <a:r>
              <a:rPr lang="en">
                <a:solidFill>
                  <a:schemeClr val="accent3"/>
                </a:solidFill>
              </a:rPr>
              <a:t> i j x y</a:t>
            </a:r>
            <a:endParaRPr>
              <a:solidFill>
                <a:schemeClr val="accent3"/>
              </a:solidFill>
            </a:endParaRPr>
          </a:p>
        </p:txBody>
      </p:sp>
      <p:sp>
        <p:nvSpPr>
          <p:cNvPr id="384" name="Google Shape;384;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85" name="Google Shape;385;p5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solidFill>
                  <a:schemeClr val="accent3"/>
                </a:solidFill>
              </a:rPr>
              <a:t> x y</a:t>
            </a:r>
            <a:endParaRPr>
              <a:solidFill>
                <a:schemeClr val="accent3"/>
              </a:solidFill>
            </a:endParaRPr>
          </a:p>
        </p:txBody>
      </p:sp>
      <p:sp>
        <p:nvSpPr>
          <p:cNvPr id="391" name="Google Shape;391;p6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392" name="Google Shape;392;p6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h 50</a:t>
            </a:r>
            <a:endParaRPr>
              <a:solidFill>
                <a:schemeClr val="accent3"/>
              </a:solidFill>
            </a:endParaRPr>
          </a:p>
          <a:p>
            <a:pPr indent="0" lvl="0" marL="0" rtl="0" algn="l">
              <a:spcBef>
                <a:spcPts val="0"/>
              </a:spcBef>
              <a:spcAft>
                <a:spcPts val="0"/>
              </a:spcAft>
              <a:buNone/>
            </a:pPr>
            <a:r>
              <a:rPr lang="en">
                <a:solidFill>
                  <a:schemeClr val="accent3"/>
                </a:solidFill>
              </a:rPr>
              <a:t>v 30</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98" name="Google Shape;398;p6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coordinates</a:t>
            </a:r>
            <a:endParaRPr/>
          </a:p>
        </p:txBody>
      </p:sp>
      <p:pic>
        <p:nvPicPr>
          <p:cNvPr id="399" name="Google Shape;399;p61"/>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10 10</a:t>
            </a:r>
            <a:endParaRPr>
              <a:solidFill>
                <a:schemeClr val="accent3"/>
              </a:solidFill>
            </a:endParaRPr>
          </a:p>
          <a:p>
            <a:pPr indent="0" lvl="0" marL="0" rtl="0" algn="l">
              <a:spcBef>
                <a:spcPts val="0"/>
              </a:spcBef>
              <a:spcAft>
                <a:spcPts val="0"/>
              </a:spcAft>
              <a:buNone/>
            </a:pPr>
            <a:r>
              <a:rPr lang="en">
                <a:solidFill>
                  <a:schemeClr val="accent3"/>
                </a:solidFill>
              </a:rPr>
              <a:t>l 35 0</a:t>
            </a:r>
            <a:endParaRPr>
              <a:solidFill>
                <a:schemeClr val="accent3"/>
              </a:solidFill>
            </a:endParaRPr>
          </a:p>
          <a:p>
            <a:pPr indent="0" lvl="0" marL="0" rtl="0" algn="l">
              <a:spcBef>
                <a:spcPts val="0"/>
              </a:spcBef>
              <a:spcAft>
                <a:spcPts val="0"/>
              </a:spcAft>
              <a:buNone/>
            </a:pPr>
            <a:r>
              <a:rPr lang="en">
                <a:solidFill>
                  <a:schemeClr val="accent3"/>
                </a:solidFill>
              </a:rPr>
              <a:t>0 35</a:t>
            </a:r>
            <a:endParaRPr>
              <a:solidFill>
                <a:schemeClr val="accent3"/>
              </a:solidFill>
            </a:endParaRPr>
          </a:p>
          <a:p>
            <a:pPr indent="0" lvl="0" marL="0" rtl="0" algn="l">
              <a:spcBef>
                <a:spcPts val="0"/>
              </a:spcBef>
              <a:spcAft>
                <a:spcPts val="0"/>
              </a:spcAft>
              <a:buNone/>
            </a:pPr>
            <a:r>
              <a:rPr lang="en">
                <a:solidFill>
                  <a:schemeClr val="accent3"/>
                </a:solidFill>
              </a:rPr>
              <a:t>-35 0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70 50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405" name="Google Shape;405;p6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Quirks</a:t>
            </a:r>
            <a:endParaRPr/>
          </a:p>
        </p:txBody>
      </p:sp>
      <p:pic>
        <p:nvPicPr>
          <p:cNvPr id="406" name="Google Shape;406;p6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4</a:t>
            </a:r>
            <a:endParaRPr/>
          </a:p>
        </p:txBody>
      </p:sp>
      <p:pic>
        <p:nvPicPr>
          <p:cNvPr id="412" name="Google Shape;412;p6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 &amp; Transforms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a:t>
            </a:r>
            <a:endParaRPr/>
          </a:p>
        </p:txBody>
      </p:sp>
      <p:sp>
        <p:nvSpPr>
          <p:cNvPr id="423" name="Google Shape;423;p65"/>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polygon</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24" name="Google Shape;424;p65"/>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opacity</a:t>
            </a:r>
            <a:endParaRPr/>
          </a:p>
        </p:txBody>
      </p:sp>
      <p:sp>
        <p:nvSpPr>
          <p:cNvPr id="430" name="Google Shape;430;p66"/>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circle</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31" name="Google Shape;431;p6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78" name="Google Shape;78;p13"/>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79" name="Google Shape;79;p13"/>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a:t>
            </a:r>
            <a:endParaRPr/>
          </a:p>
        </p:txBody>
      </p:sp>
      <p:sp>
        <p:nvSpPr>
          <p:cNvPr id="437" name="Google Shape;437;p6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 </a:t>
            </a:r>
            <a:r>
              <a:rPr lang="en">
                <a:solidFill>
                  <a:schemeClr val="accent2"/>
                </a:solidFill>
              </a:rPr>
              <a:t>t</a:t>
            </a:r>
            <a:r>
              <a:rPr lang="en">
                <a:solidFill>
                  <a:schemeClr val="accent2"/>
                </a:solidFill>
              </a:rPr>
              <a:t>ransform</a:t>
            </a:r>
            <a:r>
              <a:rPr lang="en">
                <a:solidFill>
                  <a:schemeClr val="accent4"/>
                </a:solidFill>
              </a:rPr>
              <a:t>="</a:t>
            </a:r>
            <a:r>
              <a:rPr lang="en">
                <a:solidFill>
                  <a:schemeClr val="accent3"/>
                </a:solidFill>
              </a:rPr>
              <a:t>...</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a:t>
            </a:r>
            <a:r>
              <a:rPr lang="en">
                <a:solidFill>
                  <a:schemeClr val="accent3"/>
                </a:solidFill>
              </a:rPr>
              <a:t>last() third() second() first()</a:t>
            </a:r>
            <a:r>
              <a:rPr lang="en">
                <a:solidFill>
                  <a:schemeClr val="accent4"/>
                </a:solidFill>
              </a:rPr>
              <a:t>"</a:t>
            </a:r>
            <a:endParaRPr>
              <a:solidFill>
                <a:schemeClr val="accent3"/>
              </a:solidFill>
            </a:endParaRPr>
          </a:p>
        </p:txBody>
      </p:sp>
      <p:pic>
        <p:nvPicPr>
          <p:cNvPr id="438" name="Google Shape;438;p6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translate</a:t>
            </a:r>
            <a:endParaRPr/>
          </a:p>
        </p:txBody>
      </p:sp>
      <p:sp>
        <p:nvSpPr>
          <p:cNvPr id="444" name="Google Shape;444;p68"/>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translate(dx,dy)</a:t>
            </a:r>
            <a:endParaRPr>
              <a:solidFill>
                <a:schemeClr val="accent3"/>
              </a:solidFill>
            </a:endParaRPr>
          </a:p>
        </p:txBody>
      </p:sp>
      <p:pic>
        <p:nvPicPr>
          <p:cNvPr id="445" name="Google Shape;445;p6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scale</a:t>
            </a:r>
            <a:endParaRPr/>
          </a:p>
        </p:txBody>
      </p:sp>
      <p:sp>
        <p:nvSpPr>
          <p:cNvPr id="451" name="Google Shape;451;p6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scale</a:t>
            </a:r>
            <a:r>
              <a:rPr lang="en">
                <a:solidFill>
                  <a:schemeClr val="accent3"/>
                </a:solidFill>
              </a:rPr>
              <a:t>(sx,sy)</a:t>
            </a:r>
            <a:endParaRPr>
              <a:solidFill>
                <a:schemeClr val="accent3"/>
              </a:solidFill>
            </a:endParaRPr>
          </a:p>
        </p:txBody>
      </p:sp>
      <p:pic>
        <p:nvPicPr>
          <p:cNvPr id="452" name="Google Shape;452;p6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rotate</a:t>
            </a:r>
            <a:endParaRPr/>
          </a:p>
        </p:txBody>
      </p:sp>
      <p:sp>
        <p:nvSpPr>
          <p:cNvPr id="458" name="Google Shape;458;p7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rotate</a:t>
            </a:r>
            <a:r>
              <a:rPr lang="en">
                <a:solidFill>
                  <a:schemeClr val="accent3"/>
                </a:solidFill>
              </a:rPr>
              <a:t>(angle</a:t>
            </a:r>
            <a:r>
              <a:rPr lang="en">
                <a:solidFill>
                  <a:schemeClr val="accent3"/>
                </a:solidFill>
              </a:rPr>
              <a:t>,x,y</a:t>
            </a:r>
            <a:r>
              <a:rPr lang="en">
                <a:solidFill>
                  <a:schemeClr val="accent3"/>
                </a:solidFill>
              </a:rPr>
              <a:t>)</a:t>
            </a:r>
            <a:endParaRPr>
              <a:solidFill>
                <a:schemeClr val="accent3"/>
              </a:solidFill>
            </a:endParaRPr>
          </a:p>
        </p:txBody>
      </p:sp>
      <p:pic>
        <p:nvPicPr>
          <p:cNvPr id="459" name="Google Shape;459;p7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skew</a:t>
            </a:r>
            <a:endParaRPr/>
          </a:p>
        </p:txBody>
      </p:sp>
      <p:sp>
        <p:nvSpPr>
          <p:cNvPr id="465" name="Google Shape;465;p7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skewX</a:t>
            </a:r>
            <a:r>
              <a:rPr lang="en">
                <a:solidFill>
                  <a:schemeClr val="accent3"/>
                </a:solidFill>
              </a:rPr>
              <a:t>(angle)</a:t>
            </a:r>
            <a:endParaRPr>
              <a:solidFill>
                <a:schemeClr val="accent3"/>
              </a:solidFill>
            </a:endParaRPr>
          </a:p>
          <a:p>
            <a:pPr indent="0" lvl="0" marL="0" rtl="0" algn="l">
              <a:spcBef>
                <a:spcPts val="0"/>
              </a:spcBef>
              <a:spcAft>
                <a:spcPts val="0"/>
              </a:spcAft>
              <a:buNone/>
            </a:pPr>
            <a:r>
              <a:rPr lang="en">
                <a:solidFill>
                  <a:schemeClr val="accent3"/>
                </a:solidFill>
              </a:rPr>
              <a:t>skewY(angle)</a:t>
            </a:r>
            <a:endParaRPr>
              <a:solidFill>
                <a:schemeClr val="accent3"/>
              </a:solidFill>
            </a:endParaRPr>
          </a:p>
        </p:txBody>
      </p:sp>
      <p:pic>
        <p:nvPicPr>
          <p:cNvPr id="466" name="Google Shape;466;p7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woes of</a:t>
            </a:r>
            <a:r>
              <a:rPr lang="en"/>
              <a:t> t</a:t>
            </a:r>
            <a:r>
              <a:rPr lang="en"/>
              <a:t>ransform</a:t>
            </a:r>
            <a:endParaRPr/>
          </a:p>
        </p:txBody>
      </p:sp>
      <p:pic>
        <p:nvPicPr>
          <p:cNvPr id="472" name="Google Shape;472;p72"/>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5</a:t>
            </a:r>
            <a:endParaRPr/>
          </a:p>
        </p:txBody>
      </p:sp>
      <p:pic>
        <p:nvPicPr>
          <p:cNvPr id="478" name="Google Shape;478;p7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Special Concepts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Classes and id's</a:t>
            </a:r>
            <a:endParaRPr/>
          </a:p>
        </p:txBody>
      </p:sp>
      <p:sp>
        <p:nvSpPr>
          <p:cNvPr id="489" name="Google Shape;489;p75"/>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id</a:t>
            </a:r>
            <a:r>
              <a:rPr lang="en">
                <a:solidFill>
                  <a:schemeClr val="accent4"/>
                </a:solidFill>
              </a:rPr>
              <a:t>="</a:t>
            </a:r>
            <a:r>
              <a:rPr lang="en">
                <a:solidFill>
                  <a:schemeClr val="accent3"/>
                </a:solidFill>
              </a:rPr>
              <a:t>unique_thing</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 another_type</a:t>
            </a:r>
            <a:r>
              <a:rPr lang="en">
                <a:solidFill>
                  <a:schemeClr val="accent4"/>
                </a:solidFill>
              </a:rPr>
              <a:t>" /&gt;</a:t>
            </a:r>
            <a:endParaRPr>
              <a:solidFill>
                <a:schemeClr val="accent4"/>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CSS and the &lt;style&gt; tag</a:t>
            </a:r>
            <a:endParaRPr/>
          </a:p>
        </p:txBody>
      </p:sp>
      <p:sp>
        <p:nvSpPr>
          <p:cNvPr id="495" name="Google Shape;495;p76"/>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2"/>
                </a:solidFill>
              </a:rPr>
              <a:t>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1"/>
                </a:solidFill>
              </a:rPr>
              <a:t>  </a:t>
            </a:r>
            <a:r>
              <a:rPr lang="en">
                <a:solidFill>
                  <a:schemeClr val="accent1"/>
                </a:solidFill>
              </a:rPr>
              <a:t>#id_name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1"/>
                </a:solidFill>
              </a:rPr>
              <a:t>  .class_name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 </a:t>
            </a:r>
            <a:r>
              <a:rPr lang="en"/>
              <a:t>&lt;style&gt; attributes, and exceptions</a:t>
            </a:r>
            <a:endParaRPr/>
          </a:p>
        </p:txBody>
      </p:sp>
      <p:sp>
        <p:nvSpPr>
          <p:cNvPr id="501" name="Google Shape;501;p77"/>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 </a:t>
            </a:r>
            <a:r>
              <a:rPr lang="en">
                <a:solidFill>
                  <a:schemeClr val="accent3"/>
                </a:solidFill>
              </a:rPr>
              <a:t>red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a:t>
            </a:r>
            <a:r>
              <a:rPr lang="en">
                <a:solidFill>
                  <a:schemeClr val="accent4"/>
                </a:solidFill>
              </a:rPr>
              <a:t>: </a:t>
            </a:r>
            <a:r>
              <a:rPr lang="en">
                <a:solidFill>
                  <a:schemeClr val="accent3"/>
                </a:solidFill>
              </a:rPr>
              <a:t>blue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stroke-width</a:t>
            </a:r>
            <a:r>
              <a:rPr lang="en">
                <a:solidFill>
                  <a:schemeClr val="accent4"/>
                </a:solidFill>
              </a:rPr>
              <a:t>: </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transform</a:t>
            </a:r>
            <a:r>
              <a:rPr lang="en">
                <a:solidFill>
                  <a:schemeClr val="accent4"/>
                </a:solidFill>
              </a:rPr>
              <a:t>: </a:t>
            </a:r>
            <a:r>
              <a:rPr lang="en">
                <a:solidFill>
                  <a:schemeClr val="accent3"/>
                </a:solidFill>
              </a:rPr>
              <a:t>translate(10px,5px) rotate(45deg) skewX(10deg)</a:t>
            </a:r>
            <a:r>
              <a:rPr lang="en">
                <a:solidFill>
                  <a:schemeClr val="accent4"/>
                </a:solidFill>
              </a:rPr>
              <a:t>;</a:t>
            </a:r>
            <a:endParaRPr/>
          </a:p>
          <a:p>
            <a:pPr indent="0" lvl="0" marL="0" rtl="0" algn="l">
              <a:spcBef>
                <a:spcPts val="0"/>
              </a:spcBef>
              <a:spcAft>
                <a:spcPts val="0"/>
              </a:spcAft>
              <a:buNone/>
            </a:pPr>
            <a:r>
              <a:rPr lang="en">
                <a:solidFill>
                  <a:schemeClr val="accent2"/>
                </a:solidFill>
              </a:rPr>
              <a:t>font-size</a:t>
            </a:r>
            <a:r>
              <a:rPr lang="en">
                <a:solidFill>
                  <a:schemeClr val="accent4"/>
                </a:solidFill>
              </a:rPr>
              <a:t>: </a:t>
            </a:r>
            <a:r>
              <a:rPr lang="en">
                <a:solidFill>
                  <a:schemeClr val="accent3"/>
                </a:solidFill>
              </a:rPr>
              <a:t>12pt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 </a:t>
            </a:r>
            <a:r>
              <a:rPr lang="en">
                <a:solidFill>
                  <a:schemeClr val="accent3"/>
                </a:solidFill>
              </a:rPr>
              <a:t>2px</a:t>
            </a:r>
            <a:r>
              <a:rPr lang="en">
                <a:solidFill>
                  <a:schemeClr val="accent4"/>
                </a:solidFill>
              </a:rPr>
              <a:t>;</a:t>
            </a:r>
            <a:endParaRPr>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Inline styles</a:t>
            </a:r>
            <a:endParaRPr/>
          </a:p>
        </p:txBody>
      </p:sp>
      <p:sp>
        <p:nvSpPr>
          <p:cNvPr id="507" name="Google Shape;507;p78"/>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#some_element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2"/>
                </a:solidFill>
              </a:rPr>
              <a:t>    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style</a:t>
            </a:r>
            <a:r>
              <a:rPr lang="en">
                <a:solidFill>
                  <a:schemeClr val="accent4"/>
                </a:solidFill>
              </a:rPr>
              <a:t>="</a:t>
            </a:r>
            <a:r>
              <a:rPr lang="en">
                <a:solidFill>
                  <a:schemeClr val="accent3"/>
                </a:solidFill>
              </a:rPr>
              <a:t>attribute: value; attribute: value; attribute: value</a:t>
            </a:r>
            <a:r>
              <a:rPr lang="en">
                <a:solidFill>
                  <a:schemeClr val="accent4"/>
                </a:solidFill>
              </a:rPr>
              <a:t>" /&gt;</a:t>
            </a:r>
            <a:endParaRPr>
              <a:solidFill>
                <a:schemeClr val="accent4"/>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&lt;style&gt; example</a:t>
            </a:r>
            <a:endParaRPr/>
          </a:p>
        </p:txBody>
      </p:sp>
      <p:sp>
        <p:nvSpPr>
          <p:cNvPr id="513" name="Google Shape;513;p7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1"/>
                </a:solidFill>
              </a:rPr>
              <a:t>  text</a:t>
            </a:r>
            <a:r>
              <a:rPr lang="en" sz="1000">
                <a:solidFill>
                  <a:schemeClr val="accent4"/>
                </a:solidFill>
              </a:rPr>
              <a:t> { </a:t>
            </a:r>
            <a:r>
              <a:rPr lang="en" sz="1000">
                <a:solidFill>
                  <a:schemeClr val="accent2"/>
                </a:solidFill>
              </a:rPr>
              <a:t>font-family</a:t>
            </a:r>
            <a:r>
              <a:rPr lang="en" sz="1000">
                <a:solidFill>
                  <a:schemeClr val="accent4"/>
                </a:solidFill>
              </a:rPr>
              <a:t>: </a:t>
            </a:r>
            <a:r>
              <a:rPr lang="en" sz="1000">
                <a:solidFill>
                  <a:schemeClr val="accent3"/>
                </a:solidFill>
              </a:rPr>
              <a:t>Pacifico</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#company</a:t>
            </a:r>
            <a:r>
              <a:rPr lang="en" sz="1000">
                <a:solidFill>
                  <a:schemeClr val="accent4"/>
                </a:solidFill>
              </a:rPr>
              <a:t> { </a:t>
            </a:r>
            <a:r>
              <a:rPr lang="en" sz="1000">
                <a:solidFill>
                  <a:schemeClr val="accent2"/>
                </a:solidFill>
              </a:rPr>
              <a:t>font-size</a:t>
            </a:r>
            <a:r>
              <a:rPr lang="en" sz="1000">
                <a:solidFill>
                  <a:schemeClr val="accent4"/>
                </a:solidFill>
              </a:rPr>
              <a:t>: </a:t>
            </a:r>
            <a:r>
              <a:rPr lang="en" sz="1000">
                <a:solidFill>
                  <a:schemeClr val="accent3"/>
                </a:solidFill>
              </a:rPr>
              <a:t>14pt</a:t>
            </a:r>
            <a:r>
              <a:rPr lang="en" sz="1000">
                <a:solidFill>
                  <a:schemeClr val="accent4"/>
                </a:solidFill>
              </a:rPr>
              <a:t>;</a:t>
            </a:r>
            <a:r>
              <a:rPr lang="en" sz="1000">
                <a:solidFill>
                  <a:schemeClr val="accent3"/>
                </a:solidFill>
              </a:rPr>
              <a:t> </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a:t>
            </a:r>
            <a:r>
              <a:rPr lang="en" sz="1000">
                <a:solidFill>
                  <a:schemeClr val="accent1"/>
                </a:solidFill>
              </a:rPr>
              <a:t>blue</a:t>
            </a:r>
            <a:r>
              <a:rPr lang="en" sz="1000">
                <a:solidFill>
                  <a:schemeClr val="accent4"/>
                </a:solidFill>
              </a:rPr>
              <a:t> { </a:t>
            </a:r>
            <a:r>
              <a:rPr lang="en" sz="1000">
                <a:solidFill>
                  <a:schemeClr val="accent2"/>
                </a:solidFill>
              </a:rPr>
              <a:t>fill</a:t>
            </a:r>
            <a:r>
              <a:rPr lang="en" sz="1000">
                <a:solidFill>
                  <a:schemeClr val="accent4"/>
                </a:solidFill>
              </a:rPr>
              <a:t>: </a:t>
            </a:r>
            <a:r>
              <a:rPr lang="en" sz="1000">
                <a:solidFill>
                  <a:schemeClr val="accent3"/>
                </a:solidFill>
              </a:rPr>
              <a:t>blue</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.dot</a:t>
            </a:r>
            <a:r>
              <a:rPr lang="en" sz="1000">
                <a:solidFill>
                  <a:schemeClr val="accent4"/>
                </a:solidFill>
              </a:rPr>
              <a:t> { </a:t>
            </a:r>
            <a:r>
              <a:rPr lang="en" sz="1000">
                <a:solidFill>
                  <a:schemeClr val="accent2"/>
                </a:solidFill>
              </a:rPr>
              <a:t>opacity</a:t>
            </a:r>
            <a:r>
              <a:rPr lang="en" sz="1000">
                <a:solidFill>
                  <a:schemeClr val="accent4"/>
                </a:solidFill>
              </a:rPr>
              <a:t>: </a:t>
            </a:r>
            <a:r>
              <a:rPr lang="en" sz="1000">
                <a:solidFill>
                  <a:schemeClr val="accent3"/>
                </a:solidFill>
              </a:rPr>
              <a:t>0.5</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company</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r>
              <a:rPr lang="en" sz="1000"/>
              <a:t>Twiddr</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p:txBody>
      </p:sp>
      <p:pic>
        <p:nvPicPr>
          <p:cNvPr id="514" name="Google Shape;514;p79"/>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8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rainbow</a:t>
            </a:r>
            <a:r>
              <a:rPr lang="en" sz="1000">
                <a:solidFill>
                  <a:schemeClr val="accent4"/>
                </a:solidFill>
              </a:rPr>
              <a:t>" </a:t>
            </a:r>
            <a:r>
              <a:rPr lang="en" sz="1000">
                <a:solidFill>
                  <a:schemeClr val="accent2"/>
                </a:solidFill>
              </a:rPr>
              <a:t>x1</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y1</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x2</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y2</a:t>
            </a:r>
            <a:r>
              <a:rPr lang="en" sz="1000">
                <a:solidFill>
                  <a:schemeClr val="accent4"/>
                </a:solidFill>
              </a:rPr>
              <a:t>="</a:t>
            </a:r>
            <a:r>
              <a:rPr lang="en" sz="1000">
                <a:solidFill>
                  <a:schemeClr val="accent3"/>
                </a:solidFill>
              </a:rPr>
              <a:t>0%</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red</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p>
          <a:p>
            <a:pPr indent="0" lvl="0" marL="0" rtl="0" algn="l">
              <a:spcBef>
                <a:spcPts val="0"/>
              </a:spcBef>
              <a:spcAft>
                <a:spcPts val="0"/>
              </a:spcAft>
              <a:buNone/>
            </a:pPr>
            <a:r>
              <a:rPr lang="en" sz="1000"/>
              <a:t>    </a:t>
            </a:r>
            <a:r>
              <a:rPr lang="en" sz="1000">
                <a:solidFill>
                  <a:schemeClr val="accent4"/>
                </a:solidFill>
              </a:rPr>
              <a:t>&lt;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50%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blue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orange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rect</a:t>
            </a:r>
            <a:r>
              <a:rPr lang="en" sz="1000">
                <a:solidFill>
                  <a:schemeClr val="accent4"/>
                </a:solidFill>
              </a:rPr>
              <a:t> </a:t>
            </a:r>
            <a:r>
              <a:rPr lang="en" sz="1000">
                <a:solidFill>
                  <a:schemeClr val="accent2"/>
                </a:solidFill>
              </a:rPr>
              <a:t>fill</a:t>
            </a:r>
            <a:r>
              <a:rPr lang="en" sz="1000">
                <a:solidFill>
                  <a:schemeClr val="accent4"/>
                </a:solidFill>
              </a:rPr>
              <a:t>="</a:t>
            </a:r>
            <a:r>
              <a:rPr lang="en" sz="1000">
                <a:solidFill>
                  <a:schemeClr val="accent3"/>
                </a:solidFill>
              </a:rPr>
              <a:t>url(</a:t>
            </a:r>
            <a:r>
              <a:rPr lang="en" sz="1000">
                <a:solidFill>
                  <a:schemeClr val="accent3"/>
                </a:solidFill>
              </a:rPr>
              <a:t>'</a:t>
            </a:r>
            <a:r>
              <a:rPr lang="en" sz="1000">
                <a:solidFill>
                  <a:schemeClr val="accent3"/>
                </a:solidFill>
              </a:rPr>
              <a:t>#rainbow</a:t>
            </a:r>
            <a:r>
              <a:rPr lang="en" sz="1000">
                <a:solidFill>
                  <a:schemeClr val="accent3"/>
                </a:solidFill>
              </a:rPr>
              <a:t>'</a:t>
            </a:r>
            <a:r>
              <a:rPr lang="en" sz="1000">
                <a:solidFill>
                  <a:schemeClr val="accent3"/>
                </a:solidFill>
              </a:rPr>
              <a:t>)</a:t>
            </a:r>
            <a:r>
              <a:rPr lang="en" sz="1000">
                <a:solidFill>
                  <a:schemeClr val="accent4"/>
                </a:solidFill>
              </a:rPr>
              <a:t>" /&gt;</a:t>
            </a:r>
            <a:endParaRPr sz="1000">
              <a:solidFill>
                <a:schemeClr val="accent4"/>
              </a:solidFill>
            </a:endParaRPr>
          </a:p>
        </p:txBody>
      </p:sp>
      <p:sp>
        <p:nvSpPr>
          <p:cNvPr id="520" name="Google Shape;520;p8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Gradients</a:t>
            </a:r>
            <a:endParaRPr/>
          </a:p>
        </p:txBody>
      </p:sp>
      <p:pic>
        <p:nvPicPr>
          <p:cNvPr id="521" name="Google Shape;521;p80"/>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8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r>
              <a:rPr lang="en" sz="1000">
                <a:solidFill>
                  <a:schemeClr val="accent4"/>
                </a:solidFill>
              </a:rPr>
              <a:t>&gt;</a:t>
            </a:r>
            <a:endParaRPr sz="1000"/>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dot</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a:t>
            </a:r>
            <a:r>
              <a:rPr lang="en" sz="1000">
                <a:solidFill>
                  <a:schemeClr val="accent4"/>
                </a:solidFill>
              </a:rPr>
              <a:t>"&gt;</a:t>
            </a:r>
            <a:r>
              <a:rPr lang="en" sz="1000"/>
              <a:t> ...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path</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marker-start</a:t>
            </a:r>
            <a:r>
              <a:rPr lang="en" sz="1000">
                <a:solidFill>
                  <a:schemeClr val="accent4"/>
                </a:solidFill>
              </a:rPr>
              <a:t>="</a:t>
            </a:r>
            <a:r>
              <a:rPr lang="en" sz="1000">
                <a:solidFill>
                  <a:schemeClr val="accent3"/>
                </a:solidFill>
              </a:rPr>
              <a:t>url('#arrow')</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marker-mid</a:t>
            </a:r>
            <a:r>
              <a:rPr lang="en" sz="1000">
                <a:solidFill>
                  <a:schemeClr val="accent4"/>
                </a:solidFill>
              </a:rPr>
              <a:t>="</a:t>
            </a:r>
            <a:r>
              <a:rPr lang="en" sz="1000">
                <a:solidFill>
                  <a:schemeClr val="accent3"/>
                </a:solidFill>
              </a:rPr>
              <a:t>url('#dot')</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marker-end</a:t>
            </a:r>
            <a:r>
              <a:rPr lang="en" sz="1000">
                <a:solidFill>
                  <a:schemeClr val="accent4"/>
                </a:solidFill>
              </a:rPr>
              <a:t>="</a:t>
            </a:r>
            <a:r>
              <a:rPr lang="en" sz="1000">
                <a:solidFill>
                  <a:schemeClr val="accent3"/>
                </a:solidFill>
              </a:rPr>
              <a:t>url(</a:t>
            </a:r>
            <a:r>
              <a:rPr lang="en" sz="1000">
                <a:solidFill>
                  <a:schemeClr val="accent3"/>
                </a:solidFill>
              </a:rPr>
              <a:t>'</a:t>
            </a:r>
            <a:r>
              <a:rPr lang="en" sz="1000">
                <a:solidFill>
                  <a:schemeClr val="accent3"/>
                </a:solidFill>
              </a:rPr>
              <a:t>#arrow</a:t>
            </a:r>
            <a:r>
              <a:rPr lang="en" sz="1000">
                <a:solidFill>
                  <a:schemeClr val="accent3"/>
                </a:solidFill>
              </a:rPr>
              <a:t>'</a:t>
            </a:r>
            <a:r>
              <a:rPr lang="en" sz="1000">
                <a:solidFill>
                  <a:schemeClr val="accent3"/>
                </a:solidFill>
              </a:rPr>
              <a:t>)</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/&gt;</a:t>
            </a:r>
            <a:endParaRPr sz="1000">
              <a:solidFill>
                <a:schemeClr val="accent4"/>
              </a:solidFill>
            </a:endParaRPr>
          </a:p>
        </p:txBody>
      </p:sp>
      <p:sp>
        <p:nvSpPr>
          <p:cNvPr id="527" name="Google Shape;527;p8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28" name="Google Shape;528;p8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8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arrowhead</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viewBox</a:t>
            </a:r>
            <a:r>
              <a:rPr lang="en" sz="1000">
                <a:solidFill>
                  <a:schemeClr val="accent4"/>
                </a:solidFill>
              </a:rPr>
              <a:t>="</a:t>
            </a:r>
            <a:r>
              <a:rPr lang="en" sz="1000">
                <a:solidFill>
                  <a:schemeClr val="accent3"/>
                </a:solidFill>
              </a:rPr>
              <a:t>0 0 10 8</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refX</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refY</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2"/>
                </a:solidFill>
              </a:rPr>
              <a:t>    markerWidth</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markerHeight</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polygon</a:t>
            </a:r>
            <a:r>
              <a:rPr lang="en" sz="1000">
                <a:solidFill>
                  <a:schemeClr val="accent4"/>
                </a:solidFill>
              </a:rPr>
              <a:t> </a:t>
            </a:r>
            <a:r>
              <a:rPr lang="en" sz="1000">
                <a:solidFill>
                  <a:schemeClr val="accent2"/>
                </a:solidFill>
              </a:rPr>
              <a:t>points</a:t>
            </a:r>
            <a:r>
              <a:rPr lang="en" sz="1000">
                <a:solidFill>
                  <a:schemeClr val="accent4"/>
                </a:solidFill>
              </a:rPr>
              <a:t>="</a:t>
            </a:r>
            <a:r>
              <a:rPr lang="en" sz="1000">
                <a:solidFill>
                  <a:schemeClr val="accent3"/>
                </a:solidFill>
              </a:rPr>
              <a:t>... triangle ...</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p:txBody>
      </p:sp>
      <p:sp>
        <p:nvSpPr>
          <p:cNvPr id="534" name="Google Shape;534;p8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35" name="Google Shape;535;p8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6</a:t>
            </a:r>
            <a:endParaRPr/>
          </a:p>
        </p:txBody>
      </p:sp>
      <p:pic>
        <p:nvPicPr>
          <p:cNvPr id="541" name="Google Shape;541;p8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4"/>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&lt;title&gt;, &lt;desc&gt;, and other metadata</a:t>
            </a:r>
            <a:endParaRPr/>
          </a:p>
          <a:p>
            <a:pPr indent="-317500" lvl="0" marL="457200" rtl="0" algn="l">
              <a:spcBef>
                <a:spcPts val="0"/>
              </a:spcBef>
              <a:spcAft>
                <a:spcPts val="0"/>
              </a:spcAft>
              <a:buSzPts val="1400"/>
              <a:buChar char="●"/>
            </a:pPr>
            <a:r>
              <a:rPr lang="en"/>
              <a:t>patterns</a:t>
            </a:r>
            <a:endParaRPr/>
          </a:p>
          <a:p>
            <a:pPr indent="-317500" lvl="0" marL="457200" rtl="0" algn="l">
              <a:spcBef>
                <a:spcPts val="0"/>
              </a:spcBef>
              <a:spcAft>
                <a:spcPts val="0"/>
              </a:spcAft>
              <a:buSzPts val="1400"/>
              <a:buChar char="●"/>
            </a:pPr>
            <a:r>
              <a:rPr lang="en"/>
              <a:t>clips and masks</a:t>
            </a:r>
            <a:endParaRPr/>
          </a:p>
          <a:p>
            <a:pPr indent="-317500" lvl="0" marL="457200" rtl="0" algn="l">
              <a:spcBef>
                <a:spcPts val="0"/>
              </a:spcBef>
              <a:spcAft>
                <a:spcPts val="0"/>
              </a:spcAft>
              <a:buSzPts val="1400"/>
              <a:buChar char="●"/>
            </a:pPr>
            <a:r>
              <a:rPr lang="en"/>
              <a:t>evenodd fill rule</a:t>
            </a:r>
            <a:endParaRPr/>
          </a:p>
          <a:p>
            <a:pPr indent="-317500" lvl="0" marL="457200" rtl="0" algn="l">
              <a:spcBef>
                <a:spcPts val="0"/>
              </a:spcBef>
              <a:spcAft>
                <a:spcPts val="0"/>
              </a:spcAft>
              <a:buSzPts val="1400"/>
              <a:buChar char="●"/>
            </a:pPr>
            <a:r>
              <a:rPr lang="en"/>
              <a:t>reuse objects</a:t>
            </a:r>
            <a:endParaRPr/>
          </a:p>
          <a:p>
            <a:pPr indent="-317500" lvl="0" marL="457200" rtl="0" algn="l">
              <a:spcBef>
                <a:spcPts val="0"/>
              </a:spcBef>
              <a:spcAft>
                <a:spcPts val="0"/>
              </a:spcAft>
              <a:buSzPts val="1400"/>
              <a:buChar char="●"/>
            </a:pPr>
            <a:r>
              <a:rPr lang="en"/>
              <a:t>filters (blur, shadow</a:t>
            </a:r>
            <a:r>
              <a:rPr lang="en"/>
              <a:t>, ble</a:t>
            </a:r>
            <a:r>
              <a:rPr lang="en"/>
              <a:t>nd, sepia, etc)</a:t>
            </a:r>
            <a:endParaRPr/>
          </a:p>
          <a:p>
            <a:pPr indent="-317500" lvl="0" marL="457200" rtl="0" algn="l">
              <a:spcBef>
                <a:spcPts val="0"/>
              </a:spcBef>
              <a:spcAft>
                <a:spcPts val="0"/>
              </a:spcAft>
              <a:buSzPts val="1400"/>
              <a:buChar char="●"/>
            </a:pPr>
            <a:r>
              <a:rPr lang="en"/>
              <a:t>animations</a:t>
            </a:r>
            <a:endParaRPr/>
          </a:p>
          <a:p>
            <a:pPr indent="-317500" lvl="0" marL="457200" rtl="0" algn="l">
              <a:spcBef>
                <a:spcPts val="0"/>
              </a:spcBef>
              <a:spcAft>
                <a:spcPts val="0"/>
              </a:spcAft>
              <a:buSzPts val="1400"/>
              <a:buChar char="●"/>
            </a:pPr>
            <a:r>
              <a:rPr lang="en"/>
              <a:t>embed raster images, HTML, SVGs, etc</a:t>
            </a:r>
            <a:endParaRPr/>
          </a:p>
          <a:p>
            <a:pPr indent="-317500" lvl="0" marL="457200" rtl="0" algn="l">
              <a:spcBef>
                <a:spcPts val="0"/>
              </a:spcBef>
              <a:spcAft>
                <a:spcPts val="0"/>
              </a:spcAft>
              <a:buSzPts val="1400"/>
              <a:buChar char="●"/>
            </a:pPr>
            <a:r>
              <a:rPr lang="en"/>
              <a:t>aspect ratio and overflow control</a:t>
            </a:r>
            <a:endParaRPr/>
          </a:p>
        </p:txBody>
      </p:sp>
      <p:sp>
        <p:nvSpPr>
          <p:cNvPr id="547" name="Google Shape;547;p8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Beyond...</a:t>
            </a:r>
            <a:endParaRPr/>
          </a:p>
        </p:txBody>
      </p:sp>
      <p:pic>
        <p:nvPicPr>
          <p:cNvPr id="548" name="Google Shape;548;p84"/>
          <p:cNvPicPr preferRelativeResize="0"/>
          <p:nvPr/>
        </p:nvPicPr>
        <p:blipFill rotWithShape="1">
          <a:blip r:embed="rId3">
            <a:alphaModFix/>
          </a:blip>
          <a:srcRect b="0" l="0" r="0" t="0"/>
          <a:stretch/>
        </p:blipFill>
        <p:spPr>
          <a:xfrm>
            <a:off x="6248400" y="3200400"/>
            <a:ext cx="1905000" cy="1905000"/>
          </a:xfrm>
          <a:prstGeom prst="rect">
            <a:avLst/>
          </a:prstGeom>
          <a:noFill/>
          <a:ln>
            <a:noFill/>
          </a:ln>
        </p:spPr>
      </p:pic>
      <p:pic>
        <p:nvPicPr>
          <p:cNvPr id="549" name="Google Shape;549;p84"/>
          <p:cNvPicPr preferRelativeResize="0"/>
          <p:nvPr/>
        </p:nvPicPr>
        <p:blipFill>
          <a:blip r:embed="rId4">
            <a:alphaModFix/>
          </a:blip>
          <a:stretch>
            <a:fillRect/>
          </a:stretch>
        </p:blipFill>
        <p:spPr>
          <a:xfrm>
            <a:off x="7315200" y="1828800"/>
            <a:ext cx="1371600" cy="1371600"/>
          </a:xfrm>
          <a:prstGeom prst="rect">
            <a:avLst/>
          </a:prstGeom>
          <a:noFill/>
          <a:ln>
            <a:noFill/>
          </a:ln>
        </p:spPr>
      </p:pic>
      <p:pic>
        <p:nvPicPr>
          <p:cNvPr id="550" name="Google Shape;550;p84"/>
          <p:cNvPicPr preferRelativeResize="0"/>
          <p:nvPr/>
        </p:nvPicPr>
        <p:blipFill>
          <a:blip r:embed="rId5">
            <a:alphaModFix/>
          </a:blip>
          <a:stretch>
            <a:fillRect/>
          </a:stretch>
        </p:blipFill>
        <p:spPr>
          <a:xfrm>
            <a:off x="5715000" y="1828800"/>
            <a:ext cx="1371600" cy="1371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5"/>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90" name="Google Shape;90;p15"/>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 more content ...</a:t>
            </a:r>
            <a:endParaRPr/>
          </a:p>
          <a:p>
            <a:pPr indent="0" lvl="0" marL="0" rtl="0" algn="l">
              <a:spcBef>
                <a:spcPts val="0"/>
              </a:spcBef>
              <a:spcAft>
                <a:spcPts val="0"/>
              </a:spcAft>
              <a:buNone/>
            </a:pPr>
            <a:r>
              <a:rPr lang="en">
                <a:solidFill>
                  <a:srgbClr val="64B5F6"/>
                </a:solidFill>
              </a:rPr>
              <a:t>  &lt;/</a:t>
            </a:r>
            <a:r>
              <a:rPr lang="en">
                <a:solidFill>
                  <a:schemeClr val="accent1"/>
                </a:solidFill>
              </a:rPr>
              <a:t>child</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Absolute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1px = 1 SVG unit</a:t>
            </a:r>
            <a:endParaRPr/>
          </a:p>
          <a:p>
            <a:pPr indent="0" lvl="0" marL="0" rtl="0" algn="l">
              <a:spcBef>
                <a:spcPts val="0"/>
              </a:spcBef>
              <a:spcAft>
                <a:spcPts val="0"/>
              </a:spcAft>
              <a:buNone/>
            </a:pPr>
            <a:r>
              <a:rPr lang="en"/>
              <a:t>1in = 96</a:t>
            </a:r>
            <a:endParaRPr/>
          </a:p>
          <a:p>
            <a:pPr indent="0" lvl="0" marL="0" rtl="0" algn="l">
              <a:spcBef>
                <a:spcPts val="0"/>
              </a:spcBef>
              <a:spcAft>
                <a:spcPts val="0"/>
              </a:spcAft>
              <a:buNone/>
            </a:pPr>
            <a:r>
              <a:rPr lang="en"/>
              <a:t>1cm = 37.795</a:t>
            </a:r>
            <a:endParaRPr/>
          </a:p>
          <a:p>
            <a:pPr indent="0" lvl="0" marL="0" rtl="0" algn="l">
              <a:spcBef>
                <a:spcPts val="0"/>
              </a:spcBef>
              <a:spcAft>
                <a:spcPts val="0"/>
              </a:spcAft>
              <a:buNone/>
            </a:pPr>
            <a:r>
              <a:rPr lang="en"/>
              <a:t>1pt = 1.333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Relative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1em = current font size</a:t>
            </a:r>
            <a:endParaRPr/>
          </a:p>
        </p:txBody>
      </p:sp>
      <p:sp>
        <p:nvSpPr>
          <p:cNvPr id="96" name="Google Shape;96;p1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97" name="Google Shape;97;p1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